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257" r:id="rId2"/>
    <p:sldId id="263" r:id="rId3"/>
    <p:sldId id="283" r:id="rId4"/>
    <p:sldId id="359" r:id="rId5"/>
    <p:sldId id="307" r:id="rId6"/>
    <p:sldId id="308" r:id="rId7"/>
    <p:sldId id="270" r:id="rId8"/>
    <p:sldId id="309" r:id="rId9"/>
    <p:sldId id="271" r:id="rId10"/>
    <p:sldId id="331" r:id="rId11"/>
    <p:sldId id="272" r:id="rId12"/>
    <p:sldId id="274" r:id="rId13"/>
    <p:sldId id="337" r:id="rId14"/>
    <p:sldId id="339" r:id="rId15"/>
    <p:sldId id="340" r:id="rId16"/>
    <p:sldId id="277" r:id="rId17"/>
    <p:sldId id="357" r:id="rId18"/>
    <p:sldId id="333" r:id="rId19"/>
    <p:sldId id="332" r:id="rId20"/>
    <p:sldId id="278" r:id="rId21"/>
    <p:sldId id="279" r:id="rId22"/>
    <p:sldId id="280" r:id="rId23"/>
    <p:sldId id="284" r:id="rId24"/>
    <p:sldId id="285" r:id="rId25"/>
    <p:sldId id="338" r:id="rId26"/>
    <p:sldId id="356" r:id="rId27"/>
    <p:sldId id="336" r:id="rId28"/>
    <p:sldId id="286" r:id="rId29"/>
    <p:sldId id="358" r:id="rId30"/>
    <p:sldId id="335" r:id="rId31"/>
    <p:sldId id="26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87E"/>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79924" autoAdjust="0"/>
  </p:normalViewPr>
  <p:slideViewPr>
    <p:cSldViewPr snapToGrid="0" showGuides="1">
      <p:cViewPr varScale="1">
        <p:scale>
          <a:sx n="115" d="100"/>
          <a:sy n="115" d="100"/>
        </p:scale>
        <p:origin x="224" y="272"/>
      </p:cViewPr>
      <p:guideLst>
        <p:guide orient="horz" pos="2161"/>
        <p:guide pos="38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2019/12/31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2019/12/31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charset="0"/>
              </a:defRPr>
            </a:lvl1pPr>
            <a:lvl2pPr marL="742950" indent="-285750">
              <a:defRPr sz="2000" b="1">
                <a:solidFill>
                  <a:schemeClr val="tx1"/>
                </a:solidFill>
                <a:latin typeface="Arial" panose="020B0604020202020204" pitchFamily="34" charset="0"/>
                <a:ea typeface="华文中宋" charset="0"/>
              </a:defRPr>
            </a:lvl2pPr>
            <a:lvl3pPr marL="1143000" indent="-228600">
              <a:defRPr sz="2000" b="1">
                <a:solidFill>
                  <a:schemeClr val="tx1"/>
                </a:solidFill>
                <a:latin typeface="Arial" panose="020B0604020202020204" pitchFamily="34" charset="0"/>
                <a:ea typeface="华文中宋" charset="0"/>
              </a:defRPr>
            </a:lvl3pPr>
            <a:lvl4pPr marL="1600200" indent="-228600">
              <a:defRPr sz="2000" b="1">
                <a:solidFill>
                  <a:schemeClr val="tx1"/>
                </a:solidFill>
                <a:latin typeface="Arial" panose="020B0604020202020204" pitchFamily="34" charset="0"/>
                <a:ea typeface="华文中宋" charset="0"/>
              </a:defRPr>
            </a:lvl4pPr>
            <a:lvl5pPr marL="2057400" indent="-228600">
              <a:defRPr sz="2000" b="1">
                <a:solidFill>
                  <a:schemeClr val="tx1"/>
                </a:solidFill>
                <a:latin typeface="Arial" panose="020B060402020202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因为</a:t>
            </a:r>
            <a:r>
              <a:rPr lang="en-US" altLang="zh-CN" dirty="0">
                <a:sym typeface="+mn-ea"/>
              </a:rPr>
              <a:t>DeepLearning</a:t>
            </a:r>
            <a:r>
              <a:rPr lang="zh-CN" altLang="en-US" dirty="0">
                <a:sym typeface="+mn-ea"/>
              </a:rPr>
              <a:t>就是一个</a:t>
            </a:r>
            <a:r>
              <a:rPr lang="en-US" altLang="zh-CN" dirty="0">
                <a:sym typeface="+mn-ea"/>
              </a:rPr>
              <a:t>BlackBox</a:t>
            </a:r>
            <a:r>
              <a:rPr lang="zh-CN" altLang="en-US" dirty="0">
                <a:sym typeface="+mn-ea"/>
              </a:rPr>
              <a:t>。</a:t>
            </a:r>
            <a:endParaRPr lang="zh-CN" altLang="en-US" dirty="0"/>
          </a:p>
          <a:p>
            <a:r>
              <a:rPr lang="zh-CN" altLang="en-US" dirty="0">
                <a:sym typeface="+mn-ea"/>
              </a:rPr>
              <a:t>但为什么市面的教程上教人玩的还是公式，因为公式出现的原因正是</a:t>
            </a:r>
            <a:r>
              <a:rPr lang="zh-CN" altLang="en-US" dirty="0">
                <a:solidFill>
                  <a:srgbClr val="FF0000"/>
                </a:solidFill>
                <a:sym typeface="+mn-ea"/>
              </a:rPr>
              <a:t>人脑找到规律的体现</a:t>
            </a:r>
            <a:endParaRPr lang="zh-CN" altLang="en-US" dirty="0">
              <a:solidFill>
                <a:srgbClr val="FF0000"/>
              </a:solidFill>
            </a:endParaRPr>
          </a:p>
          <a:p>
            <a:r>
              <a:rPr lang="zh-CN" altLang="en-US"/>
              <a:t>因为人类从出现开始都是善于总结规律的 只有找到了规律形成了规则才更容易让人理解</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2019/12/31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2019/12/31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2019/12/31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lvl1pPr>
              <a:defRPr>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2019/12/31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lvl1pPr>
              <a:defRPr>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rPr>
              <a:t>2019/12/31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4" name="KSO_FT"/>
          <p:cNvSpPr>
            <a:spLocks noGrp="1"/>
          </p:cNvSpPr>
          <p:nvPr>
            <p:ph type="ftr" sz="quarter" idx="11"/>
          </p:nvPr>
        </p:nvSpPr>
        <p:spPr/>
        <p:txBody>
          <a:bodyPr/>
          <a:lstStyle>
            <a:lvl1pPr>
              <a:defRPr>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2019/12/31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2019/12/31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2019/12/31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524000" y="1933085"/>
            <a:ext cx="9144000" cy="1992963"/>
          </a:xfrm>
        </p:spPr>
        <p:txBody>
          <a:bodyPr/>
          <a:lstStyle/>
          <a:p>
            <a:r>
              <a:rPr lang="zh-CN" altLang="en-US" b="1" dirty="0"/>
              <a:t>三阶魔方问题的求解</a:t>
            </a:r>
          </a:p>
        </p:txBody>
      </p:sp>
      <p:sp>
        <p:nvSpPr>
          <p:cNvPr id="3" name="副标题 2"/>
          <p:cNvSpPr>
            <a:spLocks noGrp="1"/>
          </p:cNvSpPr>
          <p:nvPr>
            <p:ph type="subTitle" idx="1"/>
          </p:nvPr>
        </p:nvSpPr>
        <p:spPr>
          <a:xfrm>
            <a:off x="4285718" y="4167585"/>
            <a:ext cx="7906282" cy="1497427"/>
          </a:xfrm>
        </p:spPr>
        <p:txBody>
          <a:bodyPr>
            <a:normAutofit/>
          </a:bodyPr>
          <a:lstStyle/>
          <a:p>
            <a:endParaRPr lang="en-US" altLang="zh-CN" sz="2800" dirty="0"/>
          </a:p>
          <a:p>
            <a:r>
              <a:rPr lang="zh-CN" altLang="en-US" sz="2800" dirty="0"/>
              <a:t>                </a:t>
            </a:r>
            <a:r>
              <a:rPr lang="en-US" altLang="zh-CN" sz="2800" dirty="0"/>
              <a:t>--</a:t>
            </a:r>
            <a:r>
              <a:rPr lang="zh-CN" altLang="en-US" sz="2800" dirty="0"/>
              <a:t>李港  赵天赐</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大体思路</a:t>
            </a:r>
            <a:endParaRPr lang="en-US" altLang="zh-CN" dirty="0"/>
          </a:p>
        </p:txBody>
      </p:sp>
      <p:sp>
        <p:nvSpPr>
          <p:cNvPr id="3" name="内容占位符 2"/>
          <p:cNvSpPr>
            <a:spLocks noGrp="1"/>
          </p:cNvSpPr>
          <p:nvPr>
            <p:ph idx="1"/>
          </p:nvPr>
        </p:nvSpPr>
        <p:spPr/>
        <p:txBody>
          <a:bodyPr/>
          <a:lstStyle/>
          <a:p>
            <a:r>
              <a:rPr lang="zh-CN" altLang="en-US" dirty="0"/>
              <a:t>基于规则的魔方求解教程</a:t>
            </a:r>
          </a:p>
          <a:p>
            <a:pPr marL="0" indent="0">
              <a:buNone/>
            </a:pPr>
            <a:r>
              <a:rPr lang="zh-CN" altLang="en-US" dirty="0"/>
              <a:t>  将大问题分解成小问题，</a:t>
            </a:r>
            <a:r>
              <a:rPr lang="en-US" altLang="zh-CN" dirty="0"/>
              <a:t>6</a:t>
            </a:r>
            <a:r>
              <a:rPr lang="zh-CN" altLang="en-US" dirty="0"/>
              <a:t>个面不会做，先拼</a:t>
            </a:r>
            <a:r>
              <a:rPr lang="en-US" altLang="zh-CN" dirty="0"/>
              <a:t>1</a:t>
            </a:r>
            <a:r>
              <a:rPr lang="zh-CN" altLang="en-US" dirty="0"/>
              <a:t>个面</a:t>
            </a:r>
          </a:p>
          <a:p>
            <a:pPr marL="0" indent="0">
              <a:buNone/>
            </a:pPr>
            <a:r>
              <a:rPr lang="zh-CN" altLang="en-US" dirty="0"/>
              <a:t>  一个面拼出来就行吗？</a:t>
            </a:r>
          </a:p>
          <a:p>
            <a:pPr marL="0" indent="0">
              <a:buNone/>
            </a:pPr>
            <a:r>
              <a:rPr lang="zh-CN" altLang="en-US" dirty="0"/>
              <a:t>  不行，还要拼成这个模式</a:t>
            </a:r>
          </a:p>
          <a:p>
            <a:pPr marL="0" indent="0">
              <a:buNone/>
            </a:pPr>
            <a:r>
              <a:rPr lang="zh-CN" altLang="en-US" dirty="0"/>
              <a:t> </a:t>
            </a:r>
          </a:p>
          <a:p>
            <a:pPr marL="0" indent="0">
              <a:buNone/>
            </a:pPr>
            <a:endParaRPr lang="zh-CN" altLang="en-US" dirty="0"/>
          </a:p>
          <a:p>
            <a:pPr marL="0" indent="0">
              <a:buNone/>
            </a:pPr>
            <a:endParaRPr lang="zh-CN" altLang="en-US" dirty="0"/>
          </a:p>
          <a:p>
            <a:pPr marL="0" indent="0">
              <a:buNone/>
            </a:pPr>
            <a:endParaRPr lang="zh-CN" altLang="en-US" dirty="0"/>
          </a:p>
          <a:p>
            <a:pPr marL="0" indent="0">
              <a:buNone/>
            </a:pPr>
            <a:r>
              <a:rPr lang="zh-CN" altLang="en-US" dirty="0">
                <a:solidFill>
                  <a:srgbClr val="FF0000"/>
                </a:solidFill>
              </a:rPr>
              <a:t>目前来说规则仍是人类学习魔方求解的最佳方式</a:t>
            </a:r>
          </a:p>
        </p:txBody>
      </p:sp>
      <p:pic>
        <p:nvPicPr>
          <p:cNvPr id="6" name="图片 5"/>
          <p:cNvPicPr>
            <a:picLocks noChangeAspect="1"/>
          </p:cNvPicPr>
          <p:nvPr/>
        </p:nvPicPr>
        <p:blipFill>
          <a:blip r:embed="rId4"/>
          <a:stretch>
            <a:fillRect/>
          </a:stretch>
        </p:blipFill>
        <p:spPr>
          <a:xfrm>
            <a:off x="7966075" y="3036570"/>
            <a:ext cx="3089910" cy="2240280"/>
          </a:xfrm>
          <a:prstGeom prst="rect">
            <a:avLst/>
          </a:prstGeom>
        </p:spPr>
      </p:pic>
      <p:pic>
        <p:nvPicPr>
          <p:cNvPr id="7" name="图片 6"/>
          <p:cNvPicPr>
            <a:picLocks noChangeAspect="1"/>
          </p:cNvPicPr>
          <p:nvPr>
            <p:custDataLst>
              <p:tags r:id="rId1"/>
            </p:custDataLst>
          </p:nvPr>
        </p:nvPicPr>
        <p:blipFill>
          <a:blip r:embed="rId5"/>
          <a:stretch>
            <a:fillRect/>
          </a:stretch>
        </p:blipFill>
        <p:spPr>
          <a:xfrm>
            <a:off x="5369560" y="3150235"/>
            <a:ext cx="2136775" cy="21570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 </a:t>
            </a:r>
            <a:r>
              <a:rPr lang="zh-CN" altLang="en-US" dirty="0"/>
              <a:t>符号的解释</a:t>
            </a:r>
          </a:p>
        </p:txBody>
      </p:sp>
      <p:pic>
        <p:nvPicPr>
          <p:cNvPr id="3" name="图片 2"/>
          <p:cNvPicPr>
            <a:picLocks noChangeAspect="1"/>
          </p:cNvPicPr>
          <p:nvPr/>
        </p:nvPicPr>
        <p:blipFill>
          <a:blip r:embed="rId3"/>
          <a:srcRect r="22509"/>
          <a:stretch>
            <a:fillRect/>
          </a:stretch>
        </p:blipFill>
        <p:spPr>
          <a:xfrm>
            <a:off x="1788795" y="1360170"/>
            <a:ext cx="5668645" cy="2390775"/>
          </a:xfrm>
          <a:prstGeom prst="rect">
            <a:avLst/>
          </a:prstGeom>
        </p:spPr>
      </p:pic>
      <p:sp>
        <p:nvSpPr>
          <p:cNvPr id="5" name="文本框 4"/>
          <p:cNvSpPr txBox="1"/>
          <p:nvPr/>
        </p:nvSpPr>
        <p:spPr>
          <a:xfrm>
            <a:off x="1798320" y="4014470"/>
            <a:ext cx="6102985" cy="922020"/>
          </a:xfrm>
          <a:prstGeom prst="rect">
            <a:avLst/>
          </a:prstGeom>
          <a:noFill/>
        </p:spPr>
        <p:txBody>
          <a:bodyPr wrap="square" rtlCol="0">
            <a:spAutoFit/>
          </a:bodyPr>
          <a:lstStyle/>
          <a:p>
            <a:r>
              <a:rPr lang="en-US" altLang="zh-CN" b="1"/>
              <a:t>F</a:t>
            </a:r>
            <a:r>
              <a:rPr lang="zh-CN" altLang="en-US" b="1"/>
              <a:t>：</a:t>
            </a:r>
            <a:r>
              <a:rPr lang="en-US" altLang="zh-CN" b="1"/>
              <a:t>Front     R:Right     U:Up</a:t>
            </a:r>
          </a:p>
          <a:p>
            <a:r>
              <a:rPr lang="en-US" altLang="zh-CN" b="1">
                <a:sym typeface="+mn-ea"/>
              </a:rPr>
              <a:t>B:  Back      L:Left       D:Down</a:t>
            </a:r>
            <a:endParaRPr lang="en-US" altLang="zh-CN" b="1"/>
          </a:p>
          <a:p>
            <a:r>
              <a:rPr lang="zh-CN" altLang="en-US" b="1"/>
              <a:t>分别代表上下左右前后六个方向的顺时针和逆时针旋转</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大体步骤</a:t>
            </a:r>
          </a:p>
        </p:txBody>
      </p:sp>
      <p:pic>
        <p:nvPicPr>
          <p:cNvPr id="2"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2186305"/>
            <a:ext cx="2433955" cy="1653540"/>
          </a:xfrm>
          <a:prstGeom prst="rect">
            <a:avLst/>
          </a:prstGeom>
        </p:spPr>
      </p:pic>
      <p:sp>
        <p:nvSpPr>
          <p:cNvPr id="12" name="文本框 11"/>
          <p:cNvSpPr txBox="1"/>
          <p:nvPr/>
        </p:nvSpPr>
        <p:spPr>
          <a:xfrm>
            <a:off x="1160780" y="1473200"/>
            <a:ext cx="1554480" cy="460375"/>
          </a:xfrm>
          <a:prstGeom prst="rect">
            <a:avLst/>
          </a:prstGeom>
          <a:noFill/>
        </p:spPr>
        <p:txBody>
          <a:bodyPr wrap="none" rtlCol="0">
            <a:spAutoFit/>
          </a:bodyPr>
          <a:lstStyle/>
          <a:p>
            <a:r>
              <a:rPr lang="en-US" altLang="zh-CN" sz="2400"/>
              <a:t>1.</a:t>
            </a:r>
            <a:r>
              <a:rPr lang="zh-CN" altLang="en-US" sz="2400"/>
              <a:t>拼</a:t>
            </a:r>
            <a:r>
              <a:rPr lang="en-US" altLang="zh-CN" sz="2400"/>
              <a:t>“</a:t>
            </a:r>
            <a:r>
              <a:rPr lang="zh-CN" altLang="en-US" sz="2400"/>
              <a:t>十字</a:t>
            </a:r>
            <a:r>
              <a:rPr lang="en-US" altLang="zh-CN" sz="2400"/>
              <a:t>”</a:t>
            </a:r>
          </a:p>
        </p:txBody>
      </p:sp>
      <p:sp>
        <p:nvSpPr>
          <p:cNvPr id="13" name="文本框 12"/>
          <p:cNvSpPr txBox="1"/>
          <p:nvPr/>
        </p:nvSpPr>
        <p:spPr>
          <a:xfrm>
            <a:off x="4393565" y="1473200"/>
            <a:ext cx="6030595" cy="460375"/>
          </a:xfrm>
          <a:prstGeom prst="rect">
            <a:avLst/>
          </a:prstGeom>
          <a:noFill/>
        </p:spPr>
        <p:txBody>
          <a:bodyPr wrap="square" rtlCol="0">
            <a:spAutoFit/>
          </a:bodyPr>
          <a:lstStyle/>
          <a:p>
            <a:r>
              <a:rPr lang="en-US" altLang="zh-CN" sz="2400"/>
              <a:t>2.</a:t>
            </a:r>
            <a:r>
              <a:rPr lang="zh-CN" altLang="en-US" sz="2400"/>
              <a:t>底角归位（复原魔方第一层四个角块）</a:t>
            </a:r>
          </a:p>
        </p:txBody>
      </p:sp>
      <p:pic>
        <p:nvPicPr>
          <p:cNvPr id="15"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4270" y="2150745"/>
            <a:ext cx="7073900" cy="1861185"/>
          </a:xfrm>
          <a:prstGeom prst="rect">
            <a:avLst/>
          </a:prstGeom>
        </p:spPr>
      </p:pic>
      <p:pic>
        <p:nvPicPr>
          <p:cNvPr id="16"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4270" y="3839845"/>
            <a:ext cx="7073900" cy="18040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 </a:t>
            </a:r>
            <a:r>
              <a:rPr lang="zh-CN" altLang="en-US" dirty="0"/>
              <a:t>大体步骤</a:t>
            </a:r>
          </a:p>
        </p:txBody>
      </p:sp>
      <p:sp>
        <p:nvSpPr>
          <p:cNvPr id="12" name="文本框 11"/>
          <p:cNvSpPr txBox="1"/>
          <p:nvPr/>
        </p:nvSpPr>
        <p:spPr>
          <a:xfrm>
            <a:off x="1160780" y="1473200"/>
            <a:ext cx="6228080" cy="460375"/>
          </a:xfrm>
          <a:prstGeom prst="rect">
            <a:avLst/>
          </a:prstGeom>
          <a:noFill/>
        </p:spPr>
        <p:txBody>
          <a:bodyPr wrap="none" rtlCol="0">
            <a:spAutoFit/>
          </a:bodyPr>
          <a:lstStyle/>
          <a:p>
            <a:pPr algn="l"/>
            <a:r>
              <a:rPr lang="en-US" altLang="zh-CN" sz="2400"/>
              <a:t>3.</a:t>
            </a:r>
            <a:r>
              <a:rPr lang="zh-CN" altLang="en-US" sz="2400"/>
              <a:t>中棱归位（复原魔方中层四个棱块的步骤）</a:t>
            </a:r>
          </a:p>
        </p:txBody>
      </p:sp>
      <p:pic>
        <p:nvPicPr>
          <p:cNvPr id="9"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885" y="2172970"/>
            <a:ext cx="6458585" cy="1527810"/>
          </a:xfrm>
          <a:prstGeom prst="rect">
            <a:avLst/>
          </a:prstGeom>
        </p:spPr>
      </p:pic>
      <p:sp>
        <p:nvSpPr>
          <p:cNvPr id="4" name="文本框 3"/>
          <p:cNvSpPr txBox="1"/>
          <p:nvPr/>
        </p:nvSpPr>
        <p:spPr>
          <a:xfrm>
            <a:off x="1172210" y="3940810"/>
            <a:ext cx="11104880" cy="460375"/>
          </a:xfrm>
          <a:prstGeom prst="rect">
            <a:avLst/>
          </a:prstGeom>
          <a:noFill/>
        </p:spPr>
        <p:txBody>
          <a:bodyPr wrap="none" rtlCol="0">
            <a:spAutoFit/>
          </a:bodyPr>
          <a:lstStyle/>
          <a:p>
            <a:pPr algn="l"/>
            <a:r>
              <a:rPr lang="zh-CN" altLang="en-US" sz="2400">
                <a:sym typeface="+mn-ea"/>
              </a:rPr>
              <a:t>4.顶棱面位（也称顶层架十字，顶层四个棱块的顶面颜色和顶层中心块颜色一样）</a:t>
            </a:r>
          </a:p>
        </p:txBody>
      </p:sp>
      <p:pic>
        <p:nvPicPr>
          <p:cNvPr id="10"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115" y="4596765"/>
            <a:ext cx="6341745" cy="17627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大体步骤</a:t>
            </a:r>
          </a:p>
        </p:txBody>
      </p:sp>
      <p:sp>
        <p:nvSpPr>
          <p:cNvPr id="12" name="文本框 11"/>
          <p:cNvSpPr txBox="1"/>
          <p:nvPr/>
        </p:nvSpPr>
        <p:spPr>
          <a:xfrm>
            <a:off x="913130" y="1473200"/>
            <a:ext cx="8361680" cy="460375"/>
          </a:xfrm>
          <a:prstGeom prst="rect">
            <a:avLst/>
          </a:prstGeom>
          <a:noFill/>
        </p:spPr>
        <p:txBody>
          <a:bodyPr wrap="none" rtlCol="0">
            <a:spAutoFit/>
          </a:bodyPr>
          <a:lstStyle/>
          <a:p>
            <a:pPr algn="l"/>
            <a:r>
              <a:rPr lang="en-US" altLang="zh-CN" sz="2400"/>
              <a:t>5.</a:t>
            </a:r>
            <a:r>
              <a:rPr lang="zh-CN" altLang="en-US" sz="2400"/>
              <a:t>顶角面位（魔方的四个顶角的顶面色全部调至顶面的步骤）</a:t>
            </a:r>
          </a:p>
        </p:txBody>
      </p:sp>
      <p:sp>
        <p:nvSpPr>
          <p:cNvPr id="4" name="文本框 3"/>
          <p:cNvSpPr txBox="1"/>
          <p:nvPr/>
        </p:nvSpPr>
        <p:spPr>
          <a:xfrm>
            <a:off x="891540" y="4320540"/>
            <a:ext cx="10190480" cy="460375"/>
          </a:xfrm>
          <a:prstGeom prst="rect">
            <a:avLst/>
          </a:prstGeom>
          <a:noFill/>
        </p:spPr>
        <p:txBody>
          <a:bodyPr wrap="none" rtlCol="0">
            <a:spAutoFit/>
          </a:bodyPr>
          <a:lstStyle/>
          <a:p>
            <a:pPr algn="l"/>
            <a:r>
              <a:rPr lang="en-US" altLang="zh-CN" sz="2400">
                <a:sym typeface="+mn-ea"/>
              </a:rPr>
              <a:t>6</a:t>
            </a:r>
            <a:r>
              <a:rPr lang="zh-CN" altLang="en-US" sz="2400">
                <a:sym typeface="+mn-ea"/>
              </a:rPr>
              <a:t>.顶角归位（面位的四个顶角的其他两面颜色和对应面的中心块颜色同色）</a:t>
            </a:r>
          </a:p>
        </p:txBody>
      </p:sp>
      <p:pic>
        <p:nvPicPr>
          <p:cNvPr id="11"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7495" y="1913255"/>
            <a:ext cx="5078730" cy="2348230"/>
          </a:xfrm>
          <a:prstGeom prst="rect">
            <a:avLst/>
          </a:prstGeom>
        </p:spPr>
      </p:pic>
      <p:pic>
        <p:nvPicPr>
          <p:cNvPr id="2" name="图片 1"/>
          <p:cNvPicPr>
            <a:picLocks noChangeAspect="1"/>
          </p:cNvPicPr>
          <p:nvPr/>
        </p:nvPicPr>
        <p:blipFill>
          <a:blip r:embed="rId3"/>
          <a:stretch>
            <a:fillRect/>
          </a:stretch>
        </p:blipFill>
        <p:spPr>
          <a:xfrm>
            <a:off x="3727450" y="5042535"/>
            <a:ext cx="3047365" cy="12636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大体步骤</a:t>
            </a:r>
          </a:p>
        </p:txBody>
      </p:sp>
      <p:pic>
        <p:nvPicPr>
          <p:cNvPr id="14"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0695" y="2540000"/>
            <a:ext cx="8964930" cy="2120900"/>
          </a:xfrm>
          <a:prstGeom prst="rect">
            <a:avLst/>
          </a:prstGeom>
        </p:spPr>
      </p:pic>
      <p:sp>
        <p:nvSpPr>
          <p:cNvPr id="5" name="文本框 4"/>
          <p:cNvSpPr txBox="1"/>
          <p:nvPr/>
        </p:nvSpPr>
        <p:spPr>
          <a:xfrm>
            <a:off x="1089660" y="1445260"/>
            <a:ext cx="7142480" cy="829945"/>
          </a:xfrm>
          <a:prstGeom prst="rect">
            <a:avLst/>
          </a:prstGeom>
          <a:noFill/>
        </p:spPr>
        <p:txBody>
          <a:bodyPr wrap="none" rtlCol="0">
            <a:spAutoFit/>
          </a:bodyPr>
          <a:lstStyle/>
          <a:p>
            <a:pPr algn="l"/>
            <a:r>
              <a:rPr lang="zh-CN" altLang="en-US" sz="2400"/>
              <a:t>7.顶棱归位（已经面位的四个顶棱的另一面的颜色和</a:t>
            </a:r>
          </a:p>
          <a:p>
            <a:pPr algn="l"/>
            <a:r>
              <a:rPr lang="zh-CN" altLang="en-US" sz="2400"/>
              <a:t>   所在的另四个面的中心块颜色同色）</a:t>
            </a:r>
          </a:p>
        </p:txBody>
      </p:sp>
      <p:sp>
        <p:nvSpPr>
          <p:cNvPr id="6" name="文本框 5"/>
          <p:cNvSpPr txBox="1"/>
          <p:nvPr/>
        </p:nvSpPr>
        <p:spPr>
          <a:xfrm>
            <a:off x="2014855" y="5031105"/>
            <a:ext cx="3705225" cy="460375"/>
          </a:xfrm>
          <a:prstGeom prst="rect">
            <a:avLst/>
          </a:prstGeom>
          <a:noFill/>
        </p:spPr>
        <p:txBody>
          <a:bodyPr wrap="none" rtlCol="0">
            <a:spAutoFit/>
          </a:bodyPr>
          <a:lstStyle/>
          <a:p>
            <a:r>
              <a:rPr lang="zh-CN" altLang="en-US" sz="2400"/>
              <a:t>至此7步后，已经全部完成</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0" y="225415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13332"/>
            <a:ext cx="811924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技术选型</a:t>
            </a:r>
          </a:p>
        </p:txBody>
      </p:sp>
      <p:sp>
        <p:nvSpPr>
          <p:cNvPr id="10247" name="TextBox 26"/>
          <p:cNvSpPr txBox="1">
            <a:spLocks noChangeArrowheads="1"/>
          </p:cNvSpPr>
          <p:nvPr/>
        </p:nvSpPr>
        <p:spPr bwMode="auto">
          <a:xfrm>
            <a:off x="868883" y="2813332"/>
            <a:ext cx="27596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4000" b="1" dirty="0">
                <a:solidFill>
                  <a:srgbClr val="FFFFFF"/>
                </a:solidFill>
                <a:latin typeface="微软雅黑" panose="020B0503020204020204" charset="-122"/>
                <a:ea typeface="微软雅黑" panose="020B0503020204020204" charset="-122"/>
              </a:rPr>
              <a:t>Part three</a:t>
            </a: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页面展现</a:t>
            </a:r>
          </a:p>
        </p:txBody>
      </p:sp>
      <p:sp>
        <p:nvSpPr>
          <p:cNvPr id="4" name="文本框 3"/>
          <p:cNvSpPr txBox="1"/>
          <p:nvPr/>
        </p:nvSpPr>
        <p:spPr>
          <a:xfrm>
            <a:off x="814705" y="1704340"/>
            <a:ext cx="9408795" cy="2245360"/>
          </a:xfrm>
          <a:prstGeom prst="rect">
            <a:avLst/>
          </a:prstGeom>
          <a:noFill/>
        </p:spPr>
        <p:txBody>
          <a:bodyPr wrap="square" rtlCol="0" anchor="t">
            <a:spAutoFit/>
          </a:bodyPr>
          <a:lstStyle/>
          <a:p>
            <a:pPr marL="457200" indent="-457200">
              <a:buFont typeface="Wingdings" panose="05000000000000000000" charset="0"/>
              <a:buChar char="Ø"/>
            </a:pPr>
            <a:r>
              <a:rPr lang="zh-CN" altLang="en-US" sz="2800">
                <a:sym typeface="+mn-ea"/>
              </a:rPr>
              <a:t>选用</a:t>
            </a:r>
            <a:r>
              <a:rPr lang="en-US" altLang="zh-CN" sz="2800">
                <a:sym typeface="+mn-ea"/>
              </a:rPr>
              <a:t>jsp</a:t>
            </a:r>
            <a:r>
              <a:rPr lang="zh-CN" altLang="en-US" sz="2800">
                <a:sym typeface="+mn-ea"/>
              </a:rPr>
              <a:t>作为页面的展示，并控制页面的跳转</a:t>
            </a:r>
          </a:p>
          <a:p>
            <a:pPr marL="457200" indent="-457200">
              <a:buFont typeface="Arial" panose="020B0604020202020204" pitchFamily="34" charset="0"/>
              <a:buChar char="•"/>
            </a:pPr>
            <a:endParaRPr lang="zh-CN" altLang="en-US" sz="2800">
              <a:sym typeface="+mn-ea"/>
            </a:endParaRPr>
          </a:p>
          <a:p>
            <a:pPr marL="457200" indent="-457200">
              <a:buFont typeface="Wingdings" panose="05000000000000000000" charset="0"/>
              <a:buChar char="Ø"/>
            </a:pPr>
            <a:r>
              <a:rPr lang="en-US" altLang="zh-CN" sz="2800"/>
              <a:t>javascript</a:t>
            </a:r>
            <a:r>
              <a:rPr lang="zh-CN" altLang="en-US" sz="2800"/>
              <a:t>控制魔方旋转</a:t>
            </a:r>
            <a:r>
              <a:rPr lang="zh-CN" altLang="en-US" sz="2800">
                <a:sym typeface="+mn-ea"/>
              </a:rPr>
              <a:t>方向、旋转速度等参数</a:t>
            </a:r>
            <a:r>
              <a:rPr lang="zh-CN" altLang="en-US" sz="2800"/>
              <a:t>的传输</a:t>
            </a:r>
          </a:p>
          <a:p>
            <a:pPr marL="457200" indent="-457200">
              <a:buFont typeface="Arial" panose="020B0604020202020204" pitchFamily="34" charset="0"/>
              <a:buChar char="•"/>
            </a:pPr>
            <a:endParaRPr lang="zh-CN" altLang="en-US" sz="2800"/>
          </a:p>
          <a:p>
            <a:pPr marL="457200" indent="-457200">
              <a:buFont typeface="Wingdings" panose="05000000000000000000" charset="0"/>
              <a:buChar char="Ø"/>
            </a:pPr>
            <a:r>
              <a:rPr lang="en-US" altLang="zh-CN" sz="2800">
                <a:sym typeface="+mn-ea"/>
              </a:rPr>
              <a:t>css</a:t>
            </a:r>
            <a:r>
              <a:rPr lang="zh-CN" altLang="en-US" sz="2800">
                <a:sym typeface="+mn-ea"/>
              </a:rPr>
              <a:t>控制页面的样式</a:t>
            </a:r>
            <a:endParaRPr lang="zh-CN" altLang="en-US"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 </a:t>
            </a:r>
            <a:r>
              <a:rPr lang="zh-CN" altLang="en-US" dirty="0"/>
              <a:t>页面跳转</a:t>
            </a:r>
          </a:p>
        </p:txBody>
      </p:sp>
      <p:sp>
        <p:nvSpPr>
          <p:cNvPr id="4" name="文本框 3"/>
          <p:cNvSpPr txBox="1"/>
          <p:nvPr/>
        </p:nvSpPr>
        <p:spPr>
          <a:xfrm>
            <a:off x="1255395" y="1123633"/>
            <a:ext cx="8230235" cy="4246245"/>
          </a:xfrm>
          <a:prstGeom prst="rect">
            <a:avLst/>
          </a:prstGeom>
          <a:noFill/>
        </p:spPr>
        <p:txBody>
          <a:bodyPr wrap="square" rtlCol="0">
            <a:spAutoFit/>
          </a:bodyPr>
          <a:lstStyle/>
          <a:p>
            <a:r>
              <a:rPr lang="en-US" altLang="zh-CN" sz="2400"/>
              <a:t>web</a:t>
            </a:r>
            <a:r>
              <a:rPr lang="zh-CN" altLang="en-US" sz="2400"/>
              <a:t>服务器</a:t>
            </a:r>
            <a:r>
              <a:rPr lang="en-US" altLang="zh-CN" sz="2400"/>
              <a:t>(tomcat)</a:t>
            </a:r>
            <a:r>
              <a:rPr lang="zh-CN" altLang="en-US" sz="2400"/>
              <a:t>中的</a:t>
            </a:r>
            <a:r>
              <a:rPr lang="en-US" altLang="zh-CN" sz="2400"/>
              <a:t>web</a:t>
            </a:r>
            <a:r>
              <a:rPr lang="zh-CN" altLang="en-US" sz="2400"/>
              <a:t>项目的</a:t>
            </a:r>
            <a:r>
              <a:rPr lang="en-US" altLang="zh-CN" sz="2400"/>
              <a:t>web.xml</a:t>
            </a:r>
            <a:r>
              <a:rPr lang="zh-CN" altLang="en-US" sz="2400"/>
              <a:t>设置初始页面</a:t>
            </a:r>
          </a:p>
          <a:p>
            <a:endParaRPr lang="zh-CN" altLang="en-US" sz="2400"/>
          </a:p>
          <a:p>
            <a:r>
              <a:rPr lang="zh-CN" altLang="en-US" sz="2400"/>
              <a:t>服务器解析到浏览器请求流程图：</a:t>
            </a:r>
          </a:p>
          <a:p>
            <a:endParaRPr lang="zh-CN" altLang="en-US"/>
          </a:p>
          <a:p>
            <a:endParaRPr lang="zh-CN" altLang="en-US"/>
          </a:p>
          <a:p>
            <a:endParaRPr lang="en-US" altLang="zh-CN"/>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6" name="矩形 5"/>
          <p:cNvSpPr/>
          <p:nvPr/>
        </p:nvSpPr>
        <p:spPr>
          <a:xfrm>
            <a:off x="2427605" y="2883535"/>
            <a:ext cx="135509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28240" y="3062605"/>
            <a:ext cx="1287780" cy="369332"/>
          </a:xfrm>
          <a:prstGeom prst="rect">
            <a:avLst/>
          </a:prstGeom>
          <a:noFill/>
        </p:spPr>
        <p:txBody>
          <a:bodyPr wrap="square" rtlCol="0">
            <a:spAutoFit/>
          </a:bodyPr>
          <a:lstStyle/>
          <a:p>
            <a:r>
              <a:rPr lang="en-US" altLang="zh-CN" dirty="0">
                <a:solidFill>
                  <a:schemeClr val="bg1"/>
                </a:solidFill>
              </a:rPr>
              <a:t>web</a:t>
            </a:r>
            <a:r>
              <a:rPr lang="zh-CN" altLang="en-US" dirty="0">
                <a:solidFill>
                  <a:schemeClr val="bg1"/>
                </a:solidFill>
              </a:rPr>
              <a:t>浏览器</a:t>
            </a:r>
          </a:p>
        </p:txBody>
      </p:sp>
      <p:cxnSp>
        <p:nvCxnSpPr>
          <p:cNvPr id="8" name="直接箭头连接符 7"/>
          <p:cNvCxnSpPr/>
          <p:nvPr/>
        </p:nvCxnSpPr>
        <p:spPr>
          <a:xfrm>
            <a:off x="3782695" y="3278505"/>
            <a:ext cx="12217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004435" y="2883535"/>
            <a:ext cx="135509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253355" y="3114675"/>
            <a:ext cx="1287780" cy="368300"/>
          </a:xfrm>
          <a:prstGeom prst="rect">
            <a:avLst/>
          </a:prstGeom>
          <a:noFill/>
        </p:spPr>
        <p:txBody>
          <a:bodyPr wrap="square" rtlCol="0">
            <a:spAutoFit/>
          </a:bodyPr>
          <a:lstStyle/>
          <a:p>
            <a:r>
              <a:rPr lang="en-US" altLang="zh-CN" dirty="0">
                <a:solidFill>
                  <a:schemeClr val="bg1"/>
                </a:solidFill>
              </a:rPr>
              <a:t>tomcat</a:t>
            </a:r>
          </a:p>
        </p:txBody>
      </p:sp>
      <p:sp>
        <p:nvSpPr>
          <p:cNvPr id="13" name="矩形 12"/>
          <p:cNvSpPr/>
          <p:nvPr/>
        </p:nvSpPr>
        <p:spPr>
          <a:xfrm>
            <a:off x="7477760" y="2883535"/>
            <a:ext cx="135509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577455" y="3062605"/>
            <a:ext cx="1287780" cy="368300"/>
          </a:xfrm>
          <a:prstGeom prst="rect">
            <a:avLst/>
          </a:prstGeom>
          <a:noFill/>
        </p:spPr>
        <p:txBody>
          <a:bodyPr wrap="square" rtlCol="0">
            <a:spAutoFit/>
          </a:bodyPr>
          <a:lstStyle/>
          <a:p>
            <a:r>
              <a:rPr lang="en-US" altLang="zh-CN" dirty="0">
                <a:solidFill>
                  <a:schemeClr val="bg1"/>
                </a:solidFill>
              </a:rPr>
              <a:t>web.xml</a:t>
            </a:r>
            <a:endParaRPr lang="zh-CN" altLang="en-US" dirty="0">
              <a:solidFill>
                <a:schemeClr val="bg1"/>
              </a:solidFill>
            </a:endParaRPr>
          </a:p>
        </p:txBody>
      </p:sp>
      <p:sp>
        <p:nvSpPr>
          <p:cNvPr id="15" name="矩形 14"/>
          <p:cNvSpPr/>
          <p:nvPr/>
        </p:nvSpPr>
        <p:spPr>
          <a:xfrm>
            <a:off x="7477760" y="4191635"/>
            <a:ext cx="135509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520305" y="4354195"/>
            <a:ext cx="1287780" cy="368300"/>
          </a:xfrm>
          <a:prstGeom prst="rect">
            <a:avLst/>
          </a:prstGeom>
          <a:noFill/>
        </p:spPr>
        <p:txBody>
          <a:bodyPr wrap="square" rtlCol="0">
            <a:spAutoFit/>
          </a:bodyPr>
          <a:lstStyle/>
          <a:p>
            <a:r>
              <a:rPr lang="en-US" altLang="zh-CN" dirty="0" err="1">
                <a:solidFill>
                  <a:schemeClr val="bg1"/>
                </a:solidFill>
              </a:rPr>
              <a:t>index.jsp</a:t>
            </a:r>
            <a:endParaRPr lang="zh-CN" altLang="en-US" dirty="0">
              <a:solidFill>
                <a:schemeClr val="bg1"/>
              </a:solidFill>
            </a:endParaRPr>
          </a:p>
        </p:txBody>
      </p:sp>
      <p:cxnSp>
        <p:nvCxnSpPr>
          <p:cNvPr id="17" name="直接箭头连接符 16"/>
          <p:cNvCxnSpPr/>
          <p:nvPr/>
        </p:nvCxnSpPr>
        <p:spPr>
          <a:xfrm>
            <a:off x="6384925" y="3283585"/>
            <a:ext cx="996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3" idx="2"/>
            <a:endCxn id="15" idx="0"/>
          </p:cNvCxnSpPr>
          <p:nvPr/>
        </p:nvCxnSpPr>
        <p:spPr>
          <a:xfrm>
            <a:off x="8155305" y="3609975"/>
            <a:ext cx="0" cy="581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8308975" y="3605530"/>
            <a:ext cx="5715" cy="56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6352540" y="3147378"/>
            <a:ext cx="109664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811270" y="3147695"/>
            <a:ext cx="1143635"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908425" y="3406775"/>
            <a:ext cx="944880" cy="368300"/>
          </a:xfrm>
          <a:prstGeom prst="rect">
            <a:avLst/>
          </a:prstGeom>
          <a:noFill/>
        </p:spPr>
        <p:txBody>
          <a:bodyPr wrap="none" rtlCol="0">
            <a:spAutoFit/>
          </a:bodyPr>
          <a:lstStyle/>
          <a:p>
            <a:r>
              <a:rPr lang="en-US" altLang="zh-CN"/>
              <a:t>request</a:t>
            </a:r>
          </a:p>
        </p:txBody>
      </p:sp>
      <p:sp>
        <p:nvSpPr>
          <p:cNvPr id="23" name="文本框 22"/>
          <p:cNvSpPr txBox="1"/>
          <p:nvPr/>
        </p:nvSpPr>
        <p:spPr>
          <a:xfrm>
            <a:off x="3688715" y="2665730"/>
            <a:ext cx="1541780" cy="368300"/>
          </a:xfrm>
          <a:prstGeom prst="rect">
            <a:avLst/>
          </a:prstGeom>
          <a:noFill/>
        </p:spPr>
        <p:txBody>
          <a:bodyPr wrap="none" rtlCol="0">
            <a:spAutoFit/>
          </a:bodyPr>
          <a:lstStyle/>
          <a:p>
            <a:r>
              <a:rPr lang="zh-CN" altLang="en-US"/>
              <a:t>返回</a:t>
            </a:r>
            <a:r>
              <a:rPr lang="en-US" altLang="zh-CN"/>
              <a:t>index.jsp</a:t>
            </a:r>
          </a:p>
        </p:txBody>
      </p:sp>
      <p:sp>
        <p:nvSpPr>
          <p:cNvPr id="2" name="矩形 1"/>
          <p:cNvSpPr/>
          <p:nvPr/>
        </p:nvSpPr>
        <p:spPr>
          <a:xfrm>
            <a:off x="5029835" y="4191635"/>
            <a:ext cx="135509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49240" y="4370705"/>
            <a:ext cx="716280" cy="368300"/>
          </a:xfrm>
          <a:prstGeom prst="rect">
            <a:avLst/>
          </a:prstGeom>
          <a:noFill/>
        </p:spPr>
        <p:txBody>
          <a:bodyPr wrap="none" rtlCol="0">
            <a:spAutoFit/>
          </a:bodyPr>
          <a:lstStyle/>
          <a:p>
            <a:r>
              <a:rPr lang="en-US" altLang="zh-CN" dirty="0">
                <a:solidFill>
                  <a:schemeClr val="bg1"/>
                </a:solidFill>
              </a:rPr>
              <a:t>solve</a:t>
            </a:r>
          </a:p>
        </p:txBody>
      </p:sp>
      <p:cxnSp>
        <p:nvCxnSpPr>
          <p:cNvPr id="9" name="直接箭头连接符 8"/>
          <p:cNvCxnSpPr/>
          <p:nvPr/>
        </p:nvCxnSpPr>
        <p:spPr>
          <a:xfrm flipH="1" flipV="1">
            <a:off x="6384925" y="4468178"/>
            <a:ext cx="109664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402705" y="4624705"/>
            <a:ext cx="9963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0" y="225415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13332"/>
            <a:ext cx="811924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功能模块</a:t>
            </a:r>
          </a:p>
        </p:txBody>
      </p:sp>
      <p:sp>
        <p:nvSpPr>
          <p:cNvPr id="10247" name="TextBox 26"/>
          <p:cNvSpPr txBox="1">
            <a:spLocks noChangeArrowheads="1"/>
          </p:cNvSpPr>
          <p:nvPr/>
        </p:nvSpPr>
        <p:spPr bwMode="auto">
          <a:xfrm>
            <a:off x="868883" y="2813332"/>
            <a:ext cx="247142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4000" b="1" dirty="0">
                <a:solidFill>
                  <a:srgbClr val="FFFFFF"/>
                </a:solidFill>
                <a:latin typeface="微软雅黑" panose="020B0503020204020204" charset="-122"/>
                <a:ea typeface="微软雅黑" panose="020B0503020204020204" charset="-122"/>
              </a:rPr>
              <a:t>Part four</a:t>
            </a: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16700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28930" y="1761202"/>
            <a:ext cx="7098472"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170175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792379" y="2642740"/>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28930" y="2740142"/>
            <a:ext cx="7098472"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59655" y="2642739"/>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792379" y="3609138"/>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35328" y="3729005"/>
            <a:ext cx="7219074"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3609138"/>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792379" y="4570768"/>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60680" y="4682051"/>
            <a:ext cx="7098472"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457076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564497" y="1886371"/>
            <a:ext cx="2240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GB" dirty="0">
                <a:latin typeface="+mj-ea"/>
                <a:ea typeface="+mj-ea"/>
              </a:rPr>
              <a:t>研究背景和研究现状</a:t>
            </a:r>
            <a:endParaRPr lang="zh-CN" altLang="en-US" dirty="0">
              <a:latin typeface="+mj-ea"/>
              <a:ea typeface="+mj-ea"/>
            </a:endParaRPr>
          </a:p>
        </p:txBody>
      </p:sp>
      <p:sp>
        <p:nvSpPr>
          <p:cNvPr id="14354" name="TextBox 106"/>
          <p:cNvSpPr txBox="1">
            <a:spLocks noChangeArrowheads="1"/>
          </p:cNvSpPr>
          <p:nvPr/>
        </p:nvSpPr>
        <p:spPr bwMode="auto">
          <a:xfrm>
            <a:off x="4985978" y="1633472"/>
            <a:ext cx="4959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p>
        </p:txBody>
      </p:sp>
      <p:sp>
        <p:nvSpPr>
          <p:cNvPr id="14355" name="TextBox 108"/>
          <p:cNvSpPr txBox="1">
            <a:spLocks noChangeArrowheads="1"/>
          </p:cNvSpPr>
          <p:nvPr/>
        </p:nvSpPr>
        <p:spPr bwMode="auto">
          <a:xfrm>
            <a:off x="5564740" y="2906404"/>
            <a:ext cx="63671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GB" dirty="0">
                <a:latin typeface="+mj-ea"/>
                <a:ea typeface="+mj-ea"/>
                <a:sym typeface="+mn-ea"/>
              </a:rPr>
              <a:t>基于规则的魔方求解</a:t>
            </a:r>
            <a:endParaRPr lang="zh-CN" altLang="en-US" dirty="0">
              <a:latin typeface="+mj-ea"/>
              <a:ea typeface="+mj-ea"/>
            </a:endParaRPr>
          </a:p>
        </p:txBody>
      </p:sp>
      <p:sp>
        <p:nvSpPr>
          <p:cNvPr id="14356" name="TextBox 109"/>
          <p:cNvSpPr txBox="1">
            <a:spLocks noChangeArrowheads="1"/>
          </p:cNvSpPr>
          <p:nvPr/>
        </p:nvSpPr>
        <p:spPr bwMode="auto">
          <a:xfrm>
            <a:off x="4986020" y="2679065"/>
            <a:ext cx="463550" cy="706755"/>
          </a:xfrm>
          <a:prstGeom prst="rect">
            <a:avLst/>
          </a:prstGeom>
          <a:solidFill>
            <a:schemeClr val="accent2"/>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p>
        </p:txBody>
      </p:sp>
      <p:sp>
        <p:nvSpPr>
          <p:cNvPr id="14358" name="TextBox 116"/>
          <p:cNvSpPr txBox="1">
            <a:spLocks noChangeArrowheads="1"/>
          </p:cNvSpPr>
          <p:nvPr/>
        </p:nvSpPr>
        <p:spPr bwMode="auto">
          <a:xfrm>
            <a:off x="4970103" y="3707555"/>
            <a:ext cx="4959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p>
        </p:txBody>
      </p:sp>
      <p:sp>
        <p:nvSpPr>
          <p:cNvPr id="14360" name="TextBox 118"/>
          <p:cNvSpPr txBox="1">
            <a:spLocks noChangeArrowheads="1"/>
          </p:cNvSpPr>
          <p:nvPr/>
        </p:nvSpPr>
        <p:spPr bwMode="auto">
          <a:xfrm>
            <a:off x="4970103" y="4568534"/>
            <a:ext cx="4959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10"/>
          <p:cNvSpPr/>
          <p:nvPr/>
        </p:nvSpPr>
        <p:spPr bwMode="auto">
          <a:xfrm>
            <a:off x="4671695" y="5674360"/>
            <a:ext cx="7082790" cy="81089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4" name="TextBox 117"/>
          <p:cNvSpPr txBox="1">
            <a:spLocks noChangeArrowheads="1"/>
          </p:cNvSpPr>
          <p:nvPr/>
        </p:nvSpPr>
        <p:spPr bwMode="auto">
          <a:xfrm>
            <a:off x="5600889" y="5848310"/>
            <a:ext cx="1783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dirty="0">
                <a:solidFill>
                  <a:srgbClr val="000000"/>
                </a:solidFill>
                <a:latin typeface="微软雅黑" panose="020B0503020204020204" charset="-122"/>
                <a:ea typeface="微软雅黑" panose="020B0503020204020204" charset="-122"/>
              </a:rPr>
              <a:t>项目测试与部署</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0" name="Freeform 11"/>
          <p:cNvSpPr/>
          <p:nvPr/>
        </p:nvSpPr>
        <p:spPr bwMode="auto">
          <a:xfrm>
            <a:off x="4820319" y="556191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2" name="Rectangle 12"/>
          <p:cNvSpPr>
            <a:spLocks noChangeArrowheads="1"/>
          </p:cNvSpPr>
          <p:nvPr/>
        </p:nvSpPr>
        <p:spPr bwMode="auto">
          <a:xfrm>
            <a:off x="4895850" y="557406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3" name="TextBox 118"/>
          <p:cNvSpPr txBox="1">
            <a:spLocks noChangeArrowheads="1"/>
          </p:cNvSpPr>
          <p:nvPr/>
        </p:nvSpPr>
        <p:spPr bwMode="auto">
          <a:xfrm>
            <a:off x="4985978" y="5616284"/>
            <a:ext cx="4959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5</a:t>
            </a:r>
          </a:p>
        </p:txBody>
      </p:sp>
      <p:sp>
        <p:nvSpPr>
          <p:cNvPr id="14" name="TextBox 108"/>
          <p:cNvSpPr txBox="1">
            <a:spLocks noChangeArrowheads="1"/>
          </p:cNvSpPr>
          <p:nvPr/>
        </p:nvSpPr>
        <p:spPr bwMode="auto">
          <a:xfrm>
            <a:off x="5582959" y="4815472"/>
            <a:ext cx="63671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dirty="0">
                <a:latin typeface="+mj-ea"/>
                <a:ea typeface="+mj-ea"/>
              </a:rPr>
              <a:t>功能模块</a:t>
            </a:r>
          </a:p>
        </p:txBody>
      </p:sp>
      <p:sp>
        <p:nvSpPr>
          <p:cNvPr id="15" name="TextBox 108"/>
          <p:cNvSpPr txBox="1">
            <a:spLocks noChangeArrowheads="1"/>
          </p:cNvSpPr>
          <p:nvPr/>
        </p:nvSpPr>
        <p:spPr bwMode="auto">
          <a:xfrm>
            <a:off x="5578710" y="3960504"/>
            <a:ext cx="63671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dirty="0">
                <a:latin typeface="+mj-ea"/>
                <a:ea typeface="+mj-ea"/>
              </a:rPr>
              <a:t>技术选型</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4338"/>
                                        </p:tgtEl>
                                        <p:attrNameLst>
                                          <p:attrName>style.visibility</p:attrName>
                                        </p:attrNameLst>
                                      </p:cBhvr>
                                      <p:to>
                                        <p:strVal val="visible"/>
                                      </p:to>
                                    </p:set>
                                    <p:animEffect transition="in" filter="wipe(down)">
                                      <p:cBhvr>
                                        <p:cTn id="35" dur="300"/>
                                        <p:tgtEl>
                                          <p:spTgt spid="14338"/>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4340"/>
                                        </p:tgtEl>
                                        <p:attrNameLst>
                                          <p:attrName>style.visibility</p:attrName>
                                        </p:attrNameLst>
                                      </p:cBhvr>
                                      <p:to>
                                        <p:strVal val="visible"/>
                                      </p:to>
                                    </p:set>
                                    <p:animEffect transition="in" filter="wipe(up)">
                                      <p:cBhvr>
                                        <p:cTn id="39" dur="500"/>
                                        <p:tgtEl>
                                          <p:spTgt spid="14340"/>
                                        </p:tgtEl>
                                      </p:cBhvr>
                                    </p:animEffec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4354"/>
                                        </p:tgtEl>
                                        <p:attrNameLst>
                                          <p:attrName>style.visibility</p:attrName>
                                        </p:attrNameLst>
                                      </p:cBhvr>
                                      <p:to>
                                        <p:strVal val="visible"/>
                                      </p:to>
                                    </p:se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14353"/>
                                        </p:tgtEl>
                                        <p:attrNameLst>
                                          <p:attrName>style.visibility</p:attrName>
                                        </p:attrNameLst>
                                      </p:cBhvr>
                                      <p:to>
                                        <p:strVal val="visible"/>
                                      </p:to>
                                    </p:set>
                                    <p:animEffect transition="in" filter="wipe(left)">
                                      <p:cBhvr>
                                        <p:cTn id="46" dur="500"/>
                                        <p:tgtEl>
                                          <p:spTgt spid="14353"/>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14341"/>
                                        </p:tgtEl>
                                        <p:attrNameLst>
                                          <p:attrName>style.visibility</p:attrName>
                                        </p:attrNameLst>
                                      </p:cBhvr>
                                      <p:to>
                                        <p:strVal val="visible"/>
                                      </p:to>
                                    </p:set>
                                    <p:animEffect transition="in" filter="wipe(down)">
                                      <p:cBhvr>
                                        <p:cTn id="50" dur="300"/>
                                        <p:tgtEl>
                                          <p:spTgt spid="14341"/>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14343"/>
                                        </p:tgtEl>
                                        <p:attrNameLst>
                                          <p:attrName>style.visibility</p:attrName>
                                        </p:attrNameLst>
                                      </p:cBhvr>
                                      <p:to>
                                        <p:strVal val="visible"/>
                                      </p:to>
                                    </p:set>
                                    <p:animEffect transition="in" filter="wipe(up)">
                                      <p:cBhvr>
                                        <p:cTn id="54" dur="500"/>
                                        <p:tgtEl>
                                          <p:spTgt spid="1434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4356"/>
                                        </p:tgtEl>
                                        <p:attrNameLst>
                                          <p:attrName>style.visibility</p:attrName>
                                        </p:attrNameLst>
                                      </p:cBhvr>
                                      <p:to>
                                        <p:strVal val="visible"/>
                                      </p:to>
                                    </p:set>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4355"/>
                                        </p:tgtEl>
                                        <p:attrNameLst>
                                          <p:attrName>style.visibility</p:attrName>
                                        </p:attrNameLst>
                                      </p:cBhvr>
                                      <p:to>
                                        <p:strVal val="visible"/>
                                      </p:to>
                                    </p:set>
                                    <p:animEffect transition="in" filter="wipe(left)">
                                      <p:cBhvr>
                                        <p:cTn id="60" dur="500"/>
                                        <p:tgtEl>
                                          <p:spTgt spid="14355"/>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14344"/>
                                        </p:tgtEl>
                                        <p:attrNameLst>
                                          <p:attrName>style.visibility</p:attrName>
                                        </p:attrNameLst>
                                      </p:cBhvr>
                                      <p:to>
                                        <p:strVal val="visible"/>
                                      </p:to>
                                    </p:set>
                                    <p:animEffect transition="in" filter="wipe(down)">
                                      <p:cBhvr>
                                        <p:cTn id="64" dur="300"/>
                                        <p:tgtEl>
                                          <p:spTgt spid="14344"/>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14346"/>
                                        </p:tgtEl>
                                        <p:attrNameLst>
                                          <p:attrName>style.visibility</p:attrName>
                                        </p:attrNameLst>
                                      </p:cBhvr>
                                      <p:to>
                                        <p:strVal val="visible"/>
                                      </p:to>
                                    </p:set>
                                    <p:animEffect transition="in" filter="wipe(up)">
                                      <p:cBhvr>
                                        <p:cTn id="68" dur="500"/>
                                        <p:tgtEl>
                                          <p:spTgt spid="14346"/>
                                        </p:tgtEl>
                                      </p:cBhvr>
                                    </p:animEffect>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4358"/>
                                        </p:tgtEl>
                                        <p:attrNameLst>
                                          <p:attrName>style.visibility</p:attrName>
                                        </p:attrNameLst>
                                      </p:cBhvr>
                                      <p:to>
                                        <p:strVal val="visible"/>
                                      </p:to>
                                    </p:set>
                                  </p:childTnLst>
                                </p:cTn>
                              </p:par>
                            </p:childTnLst>
                          </p:cTn>
                        </p:par>
                        <p:par>
                          <p:cTn id="72" fill="hold">
                            <p:stCondLst>
                              <p:cond delay="5500"/>
                            </p:stCondLst>
                            <p:childTnLst>
                              <p:par>
                                <p:cTn id="73" presetID="22" presetClass="entr" presetSubtype="4" fill="hold" nodeType="afterEffect">
                                  <p:stCondLst>
                                    <p:cond delay="0"/>
                                  </p:stCondLst>
                                  <p:childTnLst>
                                    <p:set>
                                      <p:cBhvr>
                                        <p:cTn id="74" dur="1" fill="hold">
                                          <p:stCondLst>
                                            <p:cond delay="0"/>
                                          </p:stCondLst>
                                        </p:cTn>
                                        <p:tgtEl>
                                          <p:spTgt spid="14347"/>
                                        </p:tgtEl>
                                        <p:attrNameLst>
                                          <p:attrName>style.visibility</p:attrName>
                                        </p:attrNameLst>
                                      </p:cBhvr>
                                      <p:to>
                                        <p:strVal val="visible"/>
                                      </p:to>
                                    </p:set>
                                    <p:animEffect transition="in" filter="wipe(down)">
                                      <p:cBhvr>
                                        <p:cTn id="75" dur="300"/>
                                        <p:tgtEl>
                                          <p:spTgt spid="14347"/>
                                        </p:tgtEl>
                                      </p:cBhvr>
                                    </p:animEffect>
                                  </p:childTnLst>
                                </p:cTn>
                              </p:par>
                            </p:childTnLst>
                          </p:cTn>
                        </p:par>
                        <p:par>
                          <p:cTn id="76" fill="hold">
                            <p:stCondLst>
                              <p:cond delay="6000"/>
                            </p:stCondLst>
                            <p:childTnLst>
                              <p:par>
                                <p:cTn id="77" presetID="22" presetClass="entr" presetSubtype="1" fill="hold" grpId="0" nodeType="afterEffect">
                                  <p:stCondLst>
                                    <p:cond delay="0"/>
                                  </p:stCondLst>
                                  <p:childTnLst>
                                    <p:set>
                                      <p:cBhvr>
                                        <p:cTn id="78" dur="1" fill="hold">
                                          <p:stCondLst>
                                            <p:cond delay="0"/>
                                          </p:stCondLst>
                                        </p:cTn>
                                        <p:tgtEl>
                                          <p:spTgt spid="14349"/>
                                        </p:tgtEl>
                                        <p:attrNameLst>
                                          <p:attrName>style.visibility</p:attrName>
                                        </p:attrNameLst>
                                      </p:cBhvr>
                                      <p:to>
                                        <p:strVal val="visible"/>
                                      </p:to>
                                    </p:set>
                                    <p:animEffect transition="in" filter="wipe(up)">
                                      <p:cBhvr>
                                        <p:cTn id="79" dur="500"/>
                                        <p:tgtEl>
                                          <p:spTgt spid="1434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4360"/>
                                        </p:tgtEl>
                                        <p:attrNameLst>
                                          <p:attrName>style.visibility</p:attrName>
                                        </p:attrNameLst>
                                      </p:cBhvr>
                                      <p:to>
                                        <p:strVal val="visible"/>
                                      </p:to>
                                    </p:set>
                                  </p:childTnLst>
                                </p:cTn>
                              </p:par>
                              <p:par>
                                <p:cTn id="82" presetID="2" presetClass="entr" presetSubtype="12" fill="hold" nodeType="withEffect">
                                  <p:stCondLst>
                                    <p:cond delay="300"/>
                                  </p:stCondLst>
                                  <p:childTnLst>
                                    <p:set>
                                      <p:cBhvr>
                                        <p:cTn id="83" dur="1" fill="hold">
                                          <p:stCondLst>
                                            <p:cond delay="0"/>
                                          </p:stCondLst>
                                        </p:cTn>
                                        <p:tgtEl>
                                          <p:spTgt spid="3"/>
                                        </p:tgtEl>
                                        <p:attrNameLst>
                                          <p:attrName>style.visibility</p:attrName>
                                        </p:attrNameLst>
                                      </p:cBhvr>
                                      <p:to>
                                        <p:strVal val="visible"/>
                                      </p:to>
                                    </p:set>
                                    <p:anim calcmode="lin" valueType="num">
                                      <p:cBhvr additive="base">
                                        <p:cTn id="84" dur="500" fill="hold"/>
                                        <p:tgtEl>
                                          <p:spTgt spid="3"/>
                                        </p:tgtEl>
                                        <p:attrNameLst>
                                          <p:attrName>ppt_x</p:attrName>
                                        </p:attrNameLst>
                                      </p:cBhvr>
                                      <p:tavLst>
                                        <p:tav tm="0">
                                          <p:val>
                                            <p:strVal val="0-#ppt_w/2"/>
                                          </p:val>
                                        </p:tav>
                                        <p:tav tm="100000">
                                          <p:val>
                                            <p:strVal val="#ppt_x"/>
                                          </p:val>
                                        </p:tav>
                                      </p:tavLst>
                                    </p:anim>
                                    <p:anim calcmode="lin" valueType="num">
                                      <p:cBhvr additive="base">
                                        <p:cTn id="85" dur="500" fill="hold"/>
                                        <p:tgtEl>
                                          <p:spTgt spid="3"/>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wipe(left)">
                                      <p:cBhvr>
                                        <p:cTn id="89" dur="500"/>
                                        <p:tgtEl>
                                          <p:spTgt spid="4"/>
                                        </p:tgtEl>
                                      </p:cBhvr>
                                    </p:animEffect>
                                  </p:childTnLst>
                                </p:cTn>
                              </p:par>
                            </p:childTnLst>
                          </p:cTn>
                        </p:par>
                        <p:par>
                          <p:cTn id="90" fill="hold">
                            <p:stCondLst>
                              <p:cond delay="7000"/>
                            </p:stCondLst>
                            <p:childTnLst>
                              <p:par>
                                <p:cTn id="91" presetID="22" presetClass="entr" presetSubtype="4" fill="hold" nodeType="after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wipe(down)">
                                      <p:cBhvr>
                                        <p:cTn id="93" dur="300"/>
                                        <p:tgtEl>
                                          <p:spTgt spid="10"/>
                                        </p:tgtEl>
                                      </p:cBhvr>
                                    </p:animEffect>
                                  </p:childTnLst>
                                </p:cTn>
                              </p:par>
                            </p:childTnLst>
                          </p:cTn>
                        </p:par>
                        <p:par>
                          <p:cTn id="94" fill="hold">
                            <p:stCondLst>
                              <p:cond delay="7500"/>
                            </p:stCondLst>
                            <p:childTnLst>
                              <p:par>
                                <p:cTn id="95" presetID="22" presetClass="entr" presetSubtype="1" fill="hold" grpId="0" nodeType="after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up)">
                                      <p:cBhvr>
                                        <p:cTn id="97" dur="500"/>
                                        <p:tgtEl>
                                          <p:spTgt spid="12"/>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13"/>
                                        </p:tgtEl>
                                        <p:attrNameLst>
                                          <p:attrName>style.visibility</p:attrName>
                                        </p:attrNameLst>
                                      </p:cBhvr>
                                      <p:to>
                                        <p:strVal val="visible"/>
                                      </p:to>
                                    </p:set>
                                  </p:childTnLst>
                                </p:cTn>
                              </p:par>
                            </p:childTnLst>
                          </p:cTn>
                        </p:par>
                        <p:par>
                          <p:cTn id="100" fill="hold">
                            <p:stCondLst>
                              <p:cond delay="8000"/>
                            </p:stCondLst>
                            <p:childTnLst>
                              <p:par>
                                <p:cTn id="101" presetID="22" presetClass="entr" presetSubtype="8"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left)">
                                      <p:cBhvr>
                                        <p:cTn id="103" dur="500"/>
                                        <p:tgtEl>
                                          <p:spTgt spid="14"/>
                                        </p:tgtEl>
                                      </p:cBhvr>
                                    </p:animEffect>
                                  </p:childTnLst>
                                </p:cTn>
                              </p:par>
                            </p:childTnLst>
                          </p:cTn>
                        </p:par>
                        <p:par>
                          <p:cTn id="104" fill="hold">
                            <p:stCondLst>
                              <p:cond delay="8500"/>
                            </p:stCondLst>
                            <p:childTnLst>
                              <p:par>
                                <p:cTn id="105" presetID="22" presetClass="entr" presetSubtype="8"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left)">
                                      <p:cBhvr>
                                        <p:cTn id="10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P spid="14343" grpId="0" bldLvl="0" animBg="1" autoUpdateAnimBg="0"/>
      <p:bldP spid="14346" grpId="0" bldLvl="0" animBg="1" autoUpdateAnimBg="0"/>
      <p:bldP spid="14349" grpId="0" bldLvl="0" animBg="1" autoUpdateAnimBg="0"/>
      <p:bldP spid="14353" grpId="0" autoUpdateAnimBg="0"/>
      <p:bldP spid="14354" grpId="0"/>
      <p:bldP spid="14355" grpId="0" autoUpdateAnimBg="0"/>
      <p:bldP spid="14356" grpId="0" bldLvl="0" animBg="1"/>
      <p:bldP spid="14358" grpId="0" autoUpdateAnimBg="0"/>
      <p:bldP spid="14360" grpId="0"/>
      <p:bldP spid="14366" grpId="0" autoUpdateAnimBg="0"/>
      <p:bldP spid="14367" grpId="0" autoUpdateAnimBg="0"/>
      <p:bldP spid="4" grpId="0" autoUpdateAnimBg="0"/>
      <p:bldP spid="12" grpId="0" bldLvl="0" animBg="1" autoUpdateAnimBg="0"/>
      <p:bldP spid="13" grpId="0"/>
      <p:bldP spid="14" grpId="0" autoUpdateAnimBg="0"/>
      <p:bldP spid="1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b="0" dirty="0"/>
              <a:t>涂色模块</a:t>
            </a:r>
          </a:p>
        </p:txBody>
      </p:sp>
      <p:pic>
        <p:nvPicPr>
          <p:cNvPr id="7" name="内容占位符 6"/>
          <p:cNvPicPr>
            <a:picLocks noGrp="1" noChangeAspect="1"/>
          </p:cNvPicPr>
          <p:nvPr>
            <p:ph idx="1"/>
          </p:nvPr>
        </p:nvPicPr>
        <p:blipFill>
          <a:blip r:embed="rId3"/>
          <a:stretch>
            <a:fillRect/>
          </a:stretch>
        </p:blipFill>
        <p:spPr>
          <a:xfrm>
            <a:off x="6797675" y="2682875"/>
            <a:ext cx="3070860" cy="2402840"/>
          </a:xfrm>
          <a:prstGeom prst="rect">
            <a:avLst/>
          </a:prstGeom>
        </p:spPr>
      </p:pic>
      <p:pic>
        <p:nvPicPr>
          <p:cNvPr id="10" name="图片 9"/>
          <p:cNvPicPr>
            <a:picLocks noChangeAspect="1"/>
          </p:cNvPicPr>
          <p:nvPr/>
        </p:nvPicPr>
        <p:blipFill>
          <a:blip r:embed="rId4"/>
          <a:stretch>
            <a:fillRect/>
          </a:stretch>
        </p:blipFill>
        <p:spPr>
          <a:xfrm>
            <a:off x="783590" y="2682875"/>
            <a:ext cx="6014085" cy="2580005"/>
          </a:xfrm>
          <a:prstGeom prst="rect">
            <a:avLst/>
          </a:prstGeom>
        </p:spPr>
      </p:pic>
      <p:sp>
        <p:nvSpPr>
          <p:cNvPr id="11" name="文本框 10"/>
          <p:cNvSpPr txBox="1"/>
          <p:nvPr/>
        </p:nvSpPr>
        <p:spPr>
          <a:xfrm>
            <a:off x="1043305" y="1286510"/>
            <a:ext cx="7636510" cy="1014730"/>
          </a:xfrm>
          <a:prstGeom prst="rect">
            <a:avLst/>
          </a:prstGeom>
          <a:noFill/>
        </p:spPr>
        <p:txBody>
          <a:bodyPr wrap="square" rtlCol="0" anchor="t">
            <a:spAutoFit/>
          </a:bodyPr>
          <a:lstStyle/>
          <a:p>
            <a:r>
              <a:rPr lang="zh-CN" altLang="en-US" sz="2000"/>
              <a:t>在现实中，人们打乱魔方是随机的，我们希望能够将现实中某个魔方状态以涂色形式输入到网站中去，作为网站魔方的初始状态，然后通过 </a:t>
            </a:r>
            <a:r>
              <a:rPr lang="en-US" altLang="zh-CN" sz="2000"/>
              <a:t>“</a:t>
            </a:r>
            <a:r>
              <a:rPr lang="zh-CN" altLang="en-US" sz="2000"/>
              <a:t>自动完成</a:t>
            </a:r>
            <a:r>
              <a:rPr lang="en-US" altLang="zh-CN" sz="2000"/>
              <a:t>”</a:t>
            </a:r>
            <a:r>
              <a:rPr lang="zh-CN" altLang="en-US" sz="2000"/>
              <a:t>按钮就可以得到复原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b="0" dirty="0"/>
              <a:t> </a:t>
            </a:r>
            <a:r>
              <a:rPr lang="zh-CN" altLang="en-US" b="0" dirty="0"/>
              <a:t>控制模块</a:t>
            </a:r>
          </a:p>
        </p:txBody>
      </p:sp>
      <p:pic>
        <p:nvPicPr>
          <p:cNvPr id="7" name="图片 6"/>
          <p:cNvPicPr>
            <a:picLocks noChangeAspect="1"/>
          </p:cNvPicPr>
          <p:nvPr/>
        </p:nvPicPr>
        <p:blipFill>
          <a:blip r:embed="rId3"/>
          <a:stretch>
            <a:fillRect/>
          </a:stretch>
        </p:blipFill>
        <p:spPr>
          <a:xfrm>
            <a:off x="838200" y="2932430"/>
            <a:ext cx="9961880" cy="2286635"/>
          </a:xfrm>
          <a:prstGeom prst="rect">
            <a:avLst/>
          </a:prstGeom>
        </p:spPr>
      </p:pic>
      <p:sp>
        <p:nvSpPr>
          <p:cNvPr id="8" name="文本框 7"/>
          <p:cNvSpPr txBox="1"/>
          <p:nvPr/>
        </p:nvSpPr>
        <p:spPr>
          <a:xfrm>
            <a:off x="838835" y="1634490"/>
            <a:ext cx="7119620" cy="1014730"/>
          </a:xfrm>
          <a:prstGeom prst="rect">
            <a:avLst/>
          </a:prstGeom>
          <a:noFill/>
        </p:spPr>
        <p:txBody>
          <a:bodyPr wrap="square" rtlCol="0">
            <a:spAutoFit/>
          </a:bodyPr>
          <a:lstStyle/>
          <a:p>
            <a:pPr algn="l">
              <a:buClrTx/>
              <a:buSzTx/>
              <a:buFontTx/>
            </a:pPr>
            <a:r>
              <a:rPr lang="zh-CN" altLang="en-US" sz="2000"/>
              <a:t>通过控制面板可以控制魔方的转动速度、上一步、下一步、自动完成等操作。</a:t>
            </a:r>
          </a:p>
          <a:p>
            <a:pPr algn="l">
              <a:buClrTx/>
              <a:buSzTx/>
              <a:buFontTx/>
            </a:pPr>
            <a:r>
              <a:rPr lang="zh-CN" altLang="en-US" sz="2000"/>
              <a:t>甚至可以拉动X、Y轴条形框去改变魔方的视角</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 </a:t>
            </a:r>
            <a:r>
              <a:rPr lang="zh-CN" altLang="en-US" dirty="0"/>
              <a:t>魔方状态显示模块</a:t>
            </a:r>
          </a:p>
        </p:txBody>
      </p:sp>
      <p:pic>
        <p:nvPicPr>
          <p:cNvPr id="6" name="20191214_183046">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907030" y="1312545"/>
            <a:ext cx="5637530" cy="423354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916680" y="2795270"/>
            <a:ext cx="8164195" cy="768350"/>
          </a:xfrm>
          <a:prstGeom prst="rect">
            <a:avLst/>
          </a:prstGeom>
          <a:noFill/>
        </p:spPr>
        <p:txBody>
          <a:bodyPr wrap="square" rtlCol="0">
            <a:spAutoFit/>
          </a:bodyPr>
          <a:lstStyle/>
          <a:p>
            <a:r>
              <a:rPr lang="zh-CN" altLang="en-US" sz="4400" dirty="0">
                <a:solidFill>
                  <a:schemeClr val="bg1"/>
                </a:solidFill>
              </a:rPr>
              <a:t>项目测试与部署</a:t>
            </a:r>
          </a:p>
        </p:txBody>
      </p:sp>
      <p:sp>
        <p:nvSpPr>
          <p:cNvPr id="8" name="TextBox 26"/>
          <p:cNvSpPr txBox="1">
            <a:spLocks noChangeArrowheads="1"/>
          </p:cNvSpPr>
          <p:nvPr/>
        </p:nvSpPr>
        <p:spPr bwMode="auto">
          <a:xfrm>
            <a:off x="873954" y="2810155"/>
            <a:ext cx="254127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Part five</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animBg="1" autoUpdateAnimBg="0"/>
      <p:bldP spid="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项目测试</a:t>
            </a:r>
          </a:p>
        </p:txBody>
      </p:sp>
      <p:graphicFrame>
        <p:nvGraphicFramePr>
          <p:cNvPr id="7" name="表格 6"/>
          <p:cNvGraphicFramePr/>
          <p:nvPr>
            <p:custDataLst>
              <p:tags r:id="rId1"/>
            </p:custDataLst>
            <p:extLst>
              <p:ext uri="{D42A27DB-BD31-4B8C-83A1-F6EECF244321}">
                <p14:modId xmlns:p14="http://schemas.microsoft.com/office/powerpoint/2010/main" val="1637813836"/>
              </p:ext>
            </p:extLst>
          </p:nvPr>
        </p:nvGraphicFramePr>
        <p:xfrm>
          <a:off x="811530" y="2278380"/>
          <a:ext cx="10275570" cy="1903730"/>
        </p:xfrm>
        <a:graphic>
          <a:graphicData uri="http://schemas.openxmlformats.org/drawingml/2006/table">
            <a:tbl>
              <a:tblPr firstRow="1" bandRow="1">
                <a:tableStyleId>{5C22544A-7EE6-4342-B048-85BDC9FD1C3A}</a:tableStyleId>
              </a:tblPr>
              <a:tblGrid>
                <a:gridCol w="1712595">
                  <a:extLst>
                    <a:ext uri="{9D8B030D-6E8A-4147-A177-3AD203B41FA5}">
                      <a16:colId xmlns:a16="http://schemas.microsoft.com/office/drawing/2014/main" val="20000"/>
                    </a:ext>
                  </a:extLst>
                </a:gridCol>
                <a:gridCol w="1712595">
                  <a:extLst>
                    <a:ext uri="{9D8B030D-6E8A-4147-A177-3AD203B41FA5}">
                      <a16:colId xmlns:a16="http://schemas.microsoft.com/office/drawing/2014/main" val="20001"/>
                    </a:ext>
                  </a:extLst>
                </a:gridCol>
                <a:gridCol w="1778635">
                  <a:extLst>
                    <a:ext uri="{9D8B030D-6E8A-4147-A177-3AD203B41FA5}">
                      <a16:colId xmlns:a16="http://schemas.microsoft.com/office/drawing/2014/main" val="20002"/>
                    </a:ext>
                  </a:extLst>
                </a:gridCol>
                <a:gridCol w="1646555">
                  <a:extLst>
                    <a:ext uri="{9D8B030D-6E8A-4147-A177-3AD203B41FA5}">
                      <a16:colId xmlns:a16="http://schemas.microsoft.com/office/drawing/2014/main" val="20003"/>
                    </a:ext>
                  </a:extLst>
                </a:gridCol>
                <a:gridCol w="1712595">
                  <a:extLst>
                    <a:ext uri="{9D8B030D-6E8A-4147-A177-3AD203B41FA5}">
                      <a16:colId xmlns:a16="http://schemas.microsoft.com/office/drawing/2014/main" val="20004"/>
                    </a:ext>
                  </a:extLst>
                </a:gridCol>
                <a:gridCol w="1712595">
                  <a:extLst>
                    <a:ext uri="{9D8B030D-6E8A-4147-A177-3AD203B41FA5}">
                      <a16:colId xmlns:a16="http://schemas.microsoft.com/office/drawing/2014/main" val="20005"/>
                    </a:ext>
                  </a:extLst>
                </a:gridCol>
              </a:tblGrid>
              <a:tr h="606425">
                <a:tc>
                  <a:txBody>
                    <a:bodyPr/>
                    <a:lstStyle/>
                    <a:p>
                      <a:pPr algn="ctr">
                        <a:buNone/>
                      </a:pPr>
                      <a:endParaRPr lang="zh-CN" altLang="en-US"/>
                    </a:p>
                  </a:txBody>
                  <a:tcPr anchor="ctr"/>
                </a:tc>
                <a:tc>
                  <a:txBody>
                    <a:bodyPr/>
                    <a:lstStyle/>
                    <a:p>
                      <a:pPr algn="ctr">
                        <a:buNone/>
                      </a:pPr>
                      <a:r>
                        <a:rPr lang="zh-CN" altLang="en-US"/>
                        <a:t>Chrome</a:t>
                      </a:r>
                    </a:p>
                  </a:txBody>
                  <a:tcPr anchor="ctr"/>
                </a:tc>
                <a:tc>
                  <a:txBody>
                    <a:bodyPr/>
                    <a:lstStyle/>
                    <a:p>
                      <a:pPr algn="ctr">
                        <a:buNone/>
                      </a:pPr>
                      <a:r>
                        <a:rPr lang="zh-CN" altLang="en-US"/>
                        <a:t>Firefox</a:t>
                      </a:r>
                    </a:p>
                  </a:txBody>
                  <a:tcPr anchor="ctr"/>
                </a:tc>
                <a:tc>
                  <a:txBody>
                    <a:bodyPr/>
                    <a:lstStyle/>
                    <a:p>
                      <a:pPr algn="ctr">
                        <a:buNone/>
                      </a:pPr>
                      <a:r>
                        <a:rPr lang="en-US" altLang="zh-CN"/>
                        <a:t>Edge</a:t>
                      </a:r>
                      <a:endParaRPr lang="zh-CN" altLang="en-US"/>
                    </a:p>
                  </a:txBody>
                  <a:tcPr anchor="ctr"/>
                </a:tc>
                <a:tc>
                  <a:txBody>
                    <a:bodyPr/>
                    <a:lstStyle/>
                    <a:p>
                      <a:pPr algn="ctr">
                        <a:buNone/>
                      </a:pPr>
                      <a:r>
                        <a:rPr lang="en-US" altLang="zh-CN"/>
                        <a:t>360</a:t>
                      </a:r>
                    </a:p>
                  </a:txBody>
                  <a:tcPr anchor="ctr"/>
                </a:tc>
                <a:tc>
                  <a:txBody>
                    <a:bodyPr/>
                    <a:lstStyle/>
                    <a:p>
                      <a:pPr algn="ctr">
                        <a:buNone/>
                      </a:pPr>
                      <a:r>
                        <a:rPr lang="zh-CN" altLang="en-US"/>
                        <a:t>Safari</a:t>
                      </a:r>
                    </a:p>
                  </a:txBody>
                  <a:tcPr anchor="ctr"/>
                </a:tc>
                <a:extLst>
                  <a:ext uri="{0D108BD9-81ED-4DB2-BD59-A6C34878D82A}">
                    <a16:rowId xmlns:a16="http://schemas.microsoft.com/office/drawing/2014/main" val="10000"/>
                  </a:ext>
                </a:extLst>
              </a:tr>
              <a:tr h="640080">
                <a:tc>
                  <a:txBody>
                    <a:bodyPr/>
                    <a:lstStyle/>
                    <a:p>
                      <a:pPr algn="ctr">
                        <a:buNone/>
                      </a:pPr>
                      <a:r>
                        <a:rPr lang="zh-CN" altLang="en-US"/>
                        <a:t>页面展示</a:t>
                      </a:r>
                    </a:p>
                  </a:txBody>
                  <a:tcPr anchor="ctr"/>
                </a:tc>
                <a:tc>
                  <a:txBody>
                    <a:bodyPr/>
                    <a:lstStyle/>
                    <a:p>
                      <a:pPr algn="ctr">
                        <a:buNone/>
                      </a:pPr>
                      <a:r>
                        <a:rPr lang="zh-CN" altLang="en-US"/>
                        <a:t>正常</a:t>
                      </a:r>
                    </a:p>
                  </a:txBody>
                  <a:tcPr anchor="ctr"/>
                </a:tc>
                <a:tc>
                  <a:txBody>
                    <a:bodyPr/>
                    <a:lstStyle/>
                    <a:p>
                      <a:pPr algn="ctr">
                        <a:buNone/>
                      </a:pPr>
                      <a:r>
                        <a:rPr lang="zh-CN" altLang="en-US"/>
                        <a:t>正常</a:t>
                      </a:r>
                    </a:p>
                  </a:txBody>
                  <a:tcPr anchor="ctr"/>
                </a:tc>
                <a:tc>
                  <a:txBody>
                    <a:bodyPr/>
                    <a:lstStyle/>
                    <a:p>
                      <a:pPr algn="ctr">
                        <a:buNone/>
                      </a:pPr>
                      <a:r>
                        <a:rPr lang="zh-CN" altLang="en-US"/>
                        <a:t>正常</a:t>
                      </a:r>
                    </a:p>
                  </a:txBody>
                  <a:tcPr anchor="ctr"/>
                </a:tc>
                <a:tc>
                  <a:txBody>
                    <a:bodyPr/>
                    <a:lstStyle/>
                    <a:p>
                      <a:pPr algn="ctr">
                        <a:buNone/>
                      </a:pPr>
                      <a:r>
                        <a:rPr lang="zh-CN" altLang="en-US"/>
                        <a:t>正常</a:t>
                      </a:r>
                    </a:p>
                  </a:txBody>
                  <a:tcPr anchor="ctr"/>
                </a:tc>
                <a:tc>
                  <a:txBody>
                    <a:bodyPr/>
                    <a:lstStyle/>
                    <a:p>
                      <a:pPr algn="ctr">
                        <a:buNone/>
                      </a:pPr>
                      <a:r>
                        <a:rPr lang="zh-CN" altLang="en-US"/>
                        <a:t>异常</a:t>
                      </a:r>
                    </a:p>
                  </a:txBody>
                  <a:tcPr anchor="ctr"/>
                </a:tc>
                <a:extLst>
                  <a:ext uri="{0D108BD9-81ED-4DB2-BD59-A6C34878D82A}">
                    <a16:rowId xmlns:a16="http://schemas.microsoft.com/office/drawing/2014/main" val="10001"/>
                  </a:ext>
                </a:extLst>
              </a:tr>
              <a:tr h="657225">
                <a:tc>
                  <a:txBody>
                    <a:bodyPr/>
                    <a:lstStyle/>
                    <a:p>
                      <a:pPr algn="ctr">
                        <a:buNone/>
                      </a:pPr>
                      <a:r>
                        <a:rPr lang="en-US" altLang="zh-CN"/>
                        <a:t>javascript</a:t>
                      </a:r>
                      <a:r>
                        <a:rPr lang="zh-CN" altLang="en-US"/>
                        <a:t>传参</a:t>
                      </a:r>
                    </a:p>
                  </a:txBody>
                  <a:tcPr anchor="ctr"/>
                </a:tc>
                <a:tc>
                  <a:txBody>
                    <a:bodyPr/>
                    <a:lstStyle/>
                    <a:p>
                      <a:pPr algn="ctr">
                        <a:buNone/>
                      </a:pPr>
                      <a:r>
                        <a:rPr lang="zh-CN" altLang="en-US"/>
                        <a:t>正常</a:t>
                      </a:r>
                    </a:p>
                  </a:txBody>
                  <a:tcPr anchor="ctr"/>
                </a:tc>
                <a:tc>
                  <a:txBody>
                    <a:bodyPr/>
                    <a:lstStyle/>
                    <a:p>
                      <a:pPr algn="ctr">
                        <a:buNone/>
                      </a:pPr>
                      <a:r>
                        <a:rPr lang="zh-CN" altLang="en-US"/>
                        <a:t>正常</a:t>
                      </a:r>
                    </a:p>
                  </a:txBody>
                  <a:tcPr anchor="ctr"/>
                </a:tc>
                <a:tc>
                  <a:txBody>
                    <a:bodyPr/>
                    <a:lstStyle/>
                    <a:p>
                      <a:pPr algn="ctr">
                        <a:buNone/>
                      </a:pPr>
                      <a:r>
                        <a:rPr lang="zh-CN" altLang="en-US"/>
                        <a:t>正常</a:t>
                      </a:r>
                    </a:p>
                  </a:txBody>
                  <a:tcPr anchor="ctr"/>
                </a:tc>
                <a:tc>
                  <a:txBody>
                    <a:bodyPr/>
                    <a:lstStyle/>
                    <a:p>
                      <a:pPr algn="ctr">
                        <a:buNone/>
                      </a:pPr>
                      <a:r>
                        <a:rPr lang="zh-CN" altLang="en-US"/>
                        <a:t>正常</a:t>
                      </a:r>
                    </a:p>
                  </a:txBody>
                  <a:tcPr anchor="ctr"/>
                </a:tc>
                <a:tc>
                  <a:txBody>
                    <a:bodyPr/>
                    <a:lstStyle/>
                    <a:p>
                      <a:pPr algn="ctr">
                        <a:buNone/>
                      </a:pPr>
                      <a:r>
                        <a:rPr lang="zh-CN" altLang="en-US" dirty="0"/>
                        <a:t>正常</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 </a:t>
            </a:r>
            <a:r>
              <a:rPr lang="zh-CN" altLang="en-US" dirty="0"/>
              <a:t>项目测试</a:t>
            </a:r>
          </a:p>
        </p:txBody>
      </p:sp>
      <p:pic>
        <p:nvPicPr>
          <p:cNvPr id="15" name="图片 14"/>
          <p:cNvPicPr>
            <a:picLocks noChangeAspect="1"/>
          </p:cNvPicPr>
          <p:nvPr/>
        </p:nvPicPr>
        <p:blipFill>
          <a:blip r:embed="rId2"/>
          <a:stretch>
            <a:fillRect/>
          </a:stretch>
        </p:blipFill>
        <p:spPr>
          <a:xfrm>
            <a:off x="1520190" y="1619250"/>
            <a:ext cx="3021965" cy="3989705"/>
          </a:xfrm>
          <a:prstGeom prst="rect">
            <a:avLst/>
          </a:prstGeom>
        </p:spPr>
      </p:pic>
      <p:sp>
        <p:nvSpPr>
          <p:cNvPr id="23" name="文本框 22"/>
          <p:cNvSpPr txBox="1"/>
          <p:nvPr/>
        </p:nvSpPr>
        <p:spPr>
          <a:xfrm>
            <a:off x="5236210" y="2536190"/>
            <a:ext cx="3840480" cy="829945"/>
          </a:xfrm>
          <a:prstGeom prst="rect">
            <a:avLst/>
          </a:prstGeom>
          <a:noFill/>
        </p:spPr>
        <p:txBody>
          <a:bodyPr wrap="none" rtlCol="0">
            <a:spAutoFit/>
          </a:bodyPr>
          <a:lstStyle/>
          <a:p>
            <a:r>
              <a:rPr lang="zh-CN" altLang="en-US" sz="2400"/>
              <a:t>不能兼容苹果自带的浏览器</a:t>
            </a:r>
          </a:p>
          <a:p>
            <a:r>
              <a:rPr lang="zh-CN" altLang="en-US" sz="2400"/>
              <a:t>在</a:t>
            </a:r>
            <a:r>
              <a:rPr lang="en-US" altLang="zh-CN" sz="2400"/>
              <a:t>Safari</a:t>
            </a:r>
            <a:r>
              <a:rPr lang="zh-CN" altLang="en-US" sz="2400"/>
              <a:t>浏览器中显示异常</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项目测试</a:t>
            </a:r>
          </a:p>
        </p:txBody>
      </p:sp>
      <p:graphicFrame>
        <p:nvGraphicFramePr>
          <p:cNvPr id="7" name="表格 6"/>
          <p:cNvGraphicFramePr/>
          <p:nvPr>
            <p:custDataLst>
              <p:tags r:id="rId1"/>
            </p:custDataLst>
          </p:nvPr>
        </p:nvGraphicFramePr>
        <p:xfrm>
          <a:off x="2823845" y="2365375"/>
          <a:ext cx="6850380" cy="1903730"/>
        </p:xfrm>
        <a:graphic>
          <a:graphicData uri="http://schemas.openxmlformats.org/drawingml/2006/table">
            <a:tbl>
              <a:tblPr firstRow="1" bandRow="1">
                <a:tableStyleId>{5C22544A-7EE6-4342-B048-85BDC9FD1C3A}</a:tableStyleId>
              </a:tblPr>
              <a:tblGrid>
                <a:gridCol w="1712595">
                  <a:extLst>
                    <a:ext uri="{9D8B030D-6E8A-4147-A177-3AD203B41FA5}">
                      <a16:colId xmlns:a16="http://schemas.microsoft.com/office/drawing/2014/main" val="20000"/>
                    </a:ext>
                  </a:extLst>
                </a:gridCol>
                <a:gridCol w="1712595">
                  <a:extLst>
                    <a:ext uri="{9D8B030D-6E8A-4147-A177-3AD203B41FA5}">
                      <a16:colId xmlns:a16="http://schemas.microsoft.com/office/drawing/2014/main" val="20001"/>
                    </a:ext>
                  </a:extLst>
                </a:gridCol>
                <a:gridCol w="1778635">
                  <a:extLst>
                    <a:ext uri="{9D8B030D-6E8A-4147-A177-3AD203B41FA5}">
                      <a16:colId xmlns:a16="http://schemas.microsoft.com/office/drawing/2014/main" val="20002"/>
                    </a:ext>
                  </a:extLst>
                </a:gridCol>
                <a:gridCol w="1646555">
                  <a:extLst>
                    <a:ext uri="{9D8B030D-6E8A-4147-A177-3AD203B41FA5}">
                      <a16:colId xmlns:a16="http://schemas.microsoft.com/office/drawing/2014/main" val="20003"/>
                    </a:ext>
                  </a:extLst>
                </a:gridCol>
              </a:tblGrid>
              <a:tr h="606425">
                <a:tc>
                  <a:txBody>
                    <a:bodyPr/>
                    <a:lstStyle/>
                    <a:p>
                      <a:pPr algn="ctr">
                        <a:buNone/>
                      </a:pPr>
                      <a:endParaRPr lang="zh-CN" altLang="en-US"/>
                    </a:p>
                  </a:txBody>
                  <a:tcPr anchor="ctr"/>
                </a:tc>
                <a:tc>
                  <a:txBody>
                    <a:bodyPr/>
                    <a:lstStyle/>
                    <a:p>
                      <a:pPr algn="ctr">
                        <a:buNone/>
                      </a:pPr>
                      <a:r>
                        <a:rPr lang="zh-CN" altLang="en-US"/>
                        <a:t>测试用例个数</a:t>
                      </a:r>
                    </a:p>
                  </a:txBody>
                  <a:tcPr anchor="ctr"/>
                </a:tc>
                <a:tc>
                  <a:txBody>
                    <a:bodyPr/>
                    <a:lstStyle/>
                    <a:p>
                      <a:pPr algn="ctr">
                        <a:buNone/>
                      </a:pPr>
                      <a:r>
                        <a:rPr lang="zh-CN" altLang="en-US"/>
                        <a:t>正确求解个数</a:t>
                      </a:r>
                    </a:p>
                  </a:txBody>
                  <a:tcPr anchor="ctr"/>
                </a:tc>
                <a:tc>
                  <a:txBody>
                    <a:bodyPr/>
                    <a:lstStyle/>
                    <a:p>
                      <a:pPr algn="ctr">
                        <a:buNone/>
                      </a:pPr>
                      <a:r>
                        <a:rPr lang="zh-CN" altLang="en-US"/>
                        <a:t>正确率</a:t>
                      </a:r>
                    </a:p>
                  </a:txBody>
                  <a:tcPr anchor="ctr"/>
                </a:tc>
                <a:extLst>
                  <a:ext uri="{0D108BD9-81ED-4DB2-BD59-A6C34878D82A}">
                    <a16:rowId xmlns:a16="http://schemas.microsoft.com/office/drawing/2014/main" val="10000"/>
                  </a:ext>
                </a:extLst>
              </a:tr>
              <a:tr h="640080">
                <a:tc>
                  <a:txBody>
                    <a:bodyPr/>
                    <a:lstStyle/>
                    <a:p>
                      <a:pPr algn="ctr">
                        <a:buNone/>
                      </a:pPr>
                      <a:r>
                        <a:rPr lang="zh-CN" altLang="en-US"/>
                        <a:t>魔方涂色</a:t>
                      </a:r>
                    </a:p>
                  </a:txBody>
                  <a:tcPr anchor="ctr"/>
                </a:tc>
                <a:tc>
                  <a:txBody>
                    <a:bodyPr/>
                    <a:lstStyle/>
                    <a:p>
                      <a:pPr algn="ctr">
                        <a:buNone/>
                      </a:pPr>
                      <a:r>
                        <a:rPr lang="en-US" altLang="zh-CN"/>
                        <a:t>10</a:t>
                      </a:r>
                    </a:p>
                  </a:txBody>
                  <a:tcPr anchor="ctr"/>
                </a:tc>
                <a:tc>
                  <a:txBody>
                    <a:bodyPr/>
                    <a:lstStyle/>
                    <a:p>
                      <a:pPr algn="ctr">
                        <a:buNone/>
                      </a:pPr>
                      <a:r>
                        <a:rPr lang="en-US" altLang="zh-CN"/>
                        <a:t>10</a:t>
                      </a:r>
                    </a:p>
                  </a:txBody>
                  <a:tcPr anchor="ctr"/>
                </a:tc>
                <a:tc>
                  <a:txBody>
                    <a:bodyPr/>
                    <a:lstStyle/>
                    <a:p>
                      <a:pPr algn="ctr">
                        <a:buNone/>
                      </a:pPr>
                      <a:r>
                        <a:rPr lang="zh-CN" altLang="en-US"/>
                        <a:t>正常</a:t>
                      </a:r>
                    </a:p>
                  </a:txBody>
                  <a:tcPr anchor="ctr"/>
                </a:tc>
                <a:extLst>
                  <a:ext uri="{0D108BD9-81ED-4DB2-BD59-A6C34878D82A}">
                    <a16:rowId xmlns:a16="http://schemas.microsoft.com/office/drawing/2014/main" val="10001"/>
                  </a:ext>
                </a:extLst>
              </a:tr>
              <a:tr h="657225">
                <a:tc>
                  <a:txBody>
                    <a:bodyPr/>
                    <a:lstStyle/>
                    <a:p>
                      <a:pPr algn="ctr">
                        <a:buNone/>
                      </a:pPr>
                      <a:r>
                        <a:rPr lang="zh-CN" altLang="en-US"/>
                        <a:t>随机打乱</a:t>
                      </a:r>
                    </a:p>
                  </a:txBody>
                  <a:tcPr anchor="ctr"/>
                </a:tc>
                <a:tc>
                  <a:txBody>
                    <a:bodyPr/>
                    <a:lstStyle/>
                    <a:p>
                      <a:pPr algn="ctr">
                        <a:buNone/>
                      </a:pPr>
                      <a:r>
                        <a:rPr lang="en-US" altLang="zh-CN"/>
                        <a:t>20</a:t>
                      </a:r>
                    </a:p>
                  </a:txBody>
                  <a:tcPr anchor="ctr"/>
                </a:tc>
                <a:tc>
                  <a:txBody>
                    <a:bodyPr/>
                    <a:lstStyle/>
                    <a:p>
                      <a:pPr algn="ctr">
                        <a:buNone/>
                      </a:pPr>
                      <a:r>
                        <a:rPr lang="en-US" altLang="zh-CN"/>
                        <a:t>20</a:t>
                      </a:r>
                    </a:p>
                  </a:txBody>
                  <a:tcPr anchor="ctr"/>
                </a:tc>
                <a:tc>
                  <a:txBody>
                    <a:bodyPr/>
                    <a:lstStyle/>
                    <a:p>
                      <a:pPr algn="ctr">
                        <a:buNone/>
                      </a:pPr>
                      <a:r>
                        <a:rPr lang="zh-CN" altLang="en-US"/>
                        <a:t>正常</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部署环境</a:t>
            </a:r>
          </a:p>
        </p:txBody>
      </p:sp>
      <p:graphicFrame>
        <p:nvGraphicFramePr>
          <p:cNvPr id="5" name="表格 4"/>
          <p:cNvGraphicFramePr/>
          <p:nvPr>
            <p:custDataLst>
              <p:tags r:id="rId1"/>
            </p:custDataLst>
          </p:nvPr>
        </p:nvGraphicFramePr>
        <p:xfrm>
          <a:off x="1459865" y="1920875"/>
          <a:ext cx="8525510" cy="3048000"/>
        </p:xfrm>
        <a:graphic>
          <a:graphicData uri="http://schemas.openxmlformats.org/drawingml/2006/table">
            <a:tbl>
              <a:tblPr firstRow="1" bandRow="1">
                <a:tableStyleId>{5C22544A-7EE6-4342-B048-85BDC9FD1C3A}</a:tableStyleId>
              </a:tblPr>
              <a:tblGrid>
                <a:gridCol w="2461895">
                  <a:extLst>
                    <a:ext uri="{9D8B030D-6E8A-4147-A177-3AD203B41FA5}">
                      <a16:colId xmlns:a16="http://schemas.microsoft.com/office/drawing/2014/main" val="20000"/>
                    </a:ext>
                  </a:extLst>
                </a:gridCol>
                <a:gridCol w="6063615">
                  <a:extLst>
                    <a:ext uri="{9D8B030D-6E8A-4147-A177-3AD203B41FA5}">
                      <a16:colId xmlns:a16="http://schemas.microsoft.com/office/drawing/2014/main" val="20001"/>
                    </a:ext>
                  </a:extLst>
                </a:gridCol>
              </a:tblGrid>
              <a:tr h="762000">
                <a:tc>
                  <a:txBody>
                    <a:bodyPr/>
                    <a:lstStyle/>
                    <a:p>
                      <a:pPr algn="ctr">
                        <a:buNone/>
                      </a:pPr>
                      <a:r>
                        <a:rPr lang="zh-CN" altLang="en-US"/>
                        <a:t>阿里云</a:t>
                      </a:r>
                      <a:r>
                        <a:rPr lang="en-US" altLang="zh-CN"/>
                        <a:t>ECS</a:t>
                      </a:r>
                    </a:p>
                  </a:txBody>
                  <a:tcPr anchor="ctr"/>
                </a:tc>
                <a:tc>
                  <a:txBody>
                    <a:bodyPr/>
                    <a:lstStyle/>
                    <a:p>
                      <a:pPr algn="ctr">
                        <a:buNone/>
                      </a:pPr>
                      <a:endParaRPr lang="en-US" altLang="zh-CN"/>
                    </a:p>
                    <a:p>
                      <a:pPr algn="ctr">
                        <a:buNone/>
                      </a:pPr>
                      <a:r>
                        <a:t>  2.00Hz</a:t>
                      </a:r>
                      <a:r>
                        <a:rPr sz="1800">
                          <a:sym typeface="+mn-ea"/>
                        </a:rPr>
                        <a:t>（</a:t>
                      </a:r>
                      <a:r>
                        <a:rPr lang="en-US" sz="1800">
                          <a:sym typeface="+mn-ea"/>
                        </a:rPr>
                        <a:t>1</a:t>
                      </a:r>
                      <a:r>
                        <a:rPr lang="zh-CN" altLang="en-US" sz="1800">
                          <a:sym typeface="+mn-ea"/>
                        </a:rPr>
                        <a:t>核</a:t>
                      </a:r>
                      <a:r>
                        <a:rPr sz="1800">
                          <a:sym typeface="+mn-ea"/>
                        </a:rPr>
                        <a:t>）</a:t>
                      </a:r>
                      <a:r>
                        <a:t> 2.00G</a:t>
                      </a:r>
                      <a:r>
                        <a:rPr lang="en-US"/>
                        <a:t>B  </a:t>
                      </a:r>
                      <a:r>
                        <a:rPr lang="zh-CN"/>
                        <a:t>带宽：</a:t>
                      </a:r>
                      <a:r>
                        <a:t>1Mbps</a:t>
                      </a:r>
                    </a:p>
                  </a:txBody>
                  <a:tcPr anchor="ctr"/>
                </a:tc>
                <a:extLst>
                  <a:ext uri="{0D108BD9-81ED-4DB2-BD59-A6C34878D82A}">
                    <a16:rowId xmlns:a16="http://schemas.microsoft.com/office/drawing/2014/main" val="10000"/>
                  </a:ext>
                </a:extLst>
              </a:tr>
              <a:tr h="762000">
                <a:tc>
                  <a:txBody>
                    <a:bodyPr/>
                    <a:lstStyle/>
                    <a:p>
                      <a:pPr algn="ctr">
                        <a:buNone/>
                      </a:pPr>
                      <a:r>
                        <a:rPr lang="zh-CN" altLang="en-US"/>
                        <a:t>操作系统</a:t>
                      </a:r>
                    </a:p>
                  </a:txBody>
                  <a:tcPr anchor="ctr"/>
                </a:tc>
                <a:tc>
                  <a:txBody>
                    <a:bodyPr/>
                    <a:lstStyle/>
                    <a:p>
                      <a:pPr algn="ctr">
                        <a:buNone/>
                      </a:pPr>
                      <a:r>
                        <a:rPr lang="en-US" altLang="zh-CN"/>
                        <a:t>CentOS  7.2 64位</a:t>
                      </a:r>
                    </a:p>
                  </a:txBody>
                  <a:tcPr anchor="ctr"/>
                </a:tc>
                <a:extLst>
                  <a:ext uri="{0D108BD9-81ED-4DB2-BD59-A6C34878D82A}">
                    <a16:rowId xmlns:a16="http://schemas.microsoft.com/office/drawing/2014/main" val="10001"/>
                  </a:ext>
                </a:extLst>
              </a:tr>
              <a:tr h="762000">
                <a:tc>
                  <a:txBody>
                    <a:bodyPr/>
                    <a:lstStyle/>
                    <a:p>
                      <a:pPr algn="ctr">
                        <a:buNone/>
                      </a:pPr>
                      <a:r>
                        <a:rPr lang="en-US" altLang="zh-CN"/>
                        <a:t>web</a:t>
                      </a:r>
                      <a:r>
                        <a:rPr lang="zh-CN" altLang="en-US"/>
                        <a:t>服务器</a:t>
                      </a:r>
                    </a:p>
                  </a:txBody>
                  <a:tcPr anchor="ctr"/>
                </a:tc>
                <a:tc>
                  <a:txBody>
                    <a:bodyPr/>
                    <a:lstStyle/>
                    <a:p>
                      <a:pPr algn="ctr">
                        <a:buNone/>
                      </a:pPr>
                      <a:r>
                        <a:rPr lang="en-US" altLang="zh-CN"/>
                        <a:t>tomcat 9.0</a:t>
                      </a:r>
                    </a:p>
                  </a:txBody>
                  <a:tcPr anchor="ctr"/>
                </a:tc>
                <a:extLst>
                  <a:ext uri="{0D108BD9-81ED-4DB2-BD59-A6C34878D82A}">
                    <a16:rowId xmlns:a16="http://schemas.microsoft.com/office/drawing/2014/main" val="10002"/>
                  </a:ext>
                </a:extLst>
              </a:tr>
              <a:tr h="762000">
                <a:tc>
                  <a:txBody>
                    <a:bodyPr/>
                    <a:lstStyle/>
                    <a:p>
                      <a:pPr algn="ctr">
                        <a:buNone/>
                      </a:pPr>
                      <a:r>
                        <a:rPr lang="zh-CN" altLang="en-US"/>
                        <a:t>访问地址</a:t>
                      </a:r>
                    </a:p>
                  </a:txBody>
                  <a:tcPr anchor="ctr"/>
                </a:tc>
                <a:tc>
                  <a:txBody>
                    <a:bodyPr/>
                    <a:lstStyle/>
                    <a:p>
                      <a:pPr algn="ctr">
                        <a:buNone/>
                      </a:pPr>
                      <a:r>
                        <a:rPr lang="en-US" altLang="zh-CN"/>
                        <a:t>http://www.campustao.cn:8080/ligang/</a:t>
                      </a:r>
                    </a:p>
                  </a:txBody>
                  <a:tcPr anchor="ctr"/>
                </a:tc>
                <a:extLst>
                  <a:ext uri="{0D108BD9-81ED-4DB2-BD59-A6C34878D82A}">
                    <a16:rowId xmlns:a16="http://schemas.microsoft.com/office/drawing/2014/main" val="10003"/>
                  </a:ext>
                </a:extLst>
              </a:tr>
            </a:tbl>
          </a:graphicData>
        </a:graphic>
      </p:graphicFrame>
      <p:sp>
        <p:nvSpPr>
          <p:cNvPr id="6" name="文本框 5"/>
          <p:cNvSpPr txBox="1"/>
          <p:nvPr/>
        </p:nvSpPr>
        <p:spPr>
          <a:xfrm>
            <a:off x="1617980" y="5311775"/>
            <a:ext cx="6253480" cy="368300"/>
          </a:xfrm>
          <a:prstGeom prst="rect">
            <a:avLst/>
          </a:prstGeom>
          <a:noFill/>
        </p:spPr>
        <p:txBody>
          <a:bodyPr wrap="none" rtlCol="0">
            <a:spAutoFit/>
          </a:bodyPr>
          <a:lstStyle/>
          <a:p>
            <a:pPr algn="l"/>
            <a:r>
              <a:rPr lang="zh-CN" altLang="en-US"/>
              <a:t>项目</a:t>
            </a:r>
            <a:r>
              <a:rPr lang="en-US" altLang="zh-CN"/>
              <a:t>github</a:t>
            </a:r>
            <a:r>
              <a:rPr lang="zh-CN" altLang="en-US"/>
              <a:t>地址：https://github.com/muziyuxiang/magiccube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可视化部署</a:t>
            </a:r>
            <a:r>
              <a:rPr lang="en-US" altLang="zh-CN" dirty="0"/>
              <a:t>----</a:t>
            </a:r>
            <a:r>
              <a:rPr lang="zh-CN" altLang="en-US" dirty="0"/>
              <a:t>宝塔面板</a:t>
            </a:r>
            <a:endParaRPr lang="en-US" altLang="zh-CN" dirty="0"/>
          </a:p>
        </p:txBody>
      </p:sp>
      <p:pic>
        <p:nvPicPr>
          <p:cNvPr id="4" name="图片 3"/>
          <p:cNvPicPr>
            <a:picLocks noChangeAspect="1"/>
          </p:cNvPicPr>
          <p:nvPr/>
        </p:nvPicPr>
        <p:blipFill>
          <a:blip r:embed="rId2"/>
          <a:stretch>
            <a:fillRect/>
          </a:stretch>
        </p:blipFill>
        <p:spPr>
          <a:xfrm>
            <a:off x="1308100" y="2062480"/>
            <a:ext cx="9906000" cy="3295650"/>
          </a:xfrm>
          <a:prstGeom prst="rect">
            <a:avLst/>
          </a:prstGeom>
        </p:spPr>
      </p:pic>
      <p:sp>
        <p:nvSpPr>
          <p:cNvPr id="6" name="文本框 5"/>
          <p:cNvSpPr txBox="1"/>
          <p:nvPr/>
        </p:nvSpPr>
        <p:spPr>
          <a:xfrm>
            <a:off x="1366520" y="1530985"/>
            <a:ext cx="6083717" cy="400110"/>
          </a:xfrm>
          <a:prstGeom prst="rect">
            <a:avLst/>
          </a:prstGeom>
          <a:noFill/>
        </p:spPr>
        <p:txBody>
          <a:bodyPr wrap="none" rtlCol="0">
            <a:spAutoFit/>
          </a:bodyPr>
          <a:lstStyle/>
          <a:p>
            <a:r>
              <a:rPr lang="zh-CN" altLang="en-US" sz="2000" dirty="0"/>
              <a:t>减少运维成本、方便部署、安装、可视化资源利用率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F3DFC94-8AF6-4B2E-8B7B-B9D180A2635F}"/>
              </a:ext>
            </a:extLst>
          </p:cNvPr>
          <p:cNvSpPr>
            <a:spLocks noGrp="1"/>
          </p:cNvSpPr>
          <p:nvPr>
            <p:ph idx="1"/>
          </p:nvPr>
        </p:nvSpPr>
        <p:spPr/>
        <p:txBody>
          <a:bodyPr/>
          <a:lstStyle/>
          <a:p>
            <a:r>
              <a:rPr lang="en-US" altLang="zh-CN" dirty="0"/>
              <a:t>1. Linux</a:t>
            </a:r>
            <a:r>
              <a:rPr lang="zh-CN" altLang="en-US" dirty="0"/>
              <a:t>命令行部署项目有门槛，容易出错</a:t>
            </a:r>
            <a:endParaRPr lang="en-US" altLang="zh-CN" dirty="0"/>
          </a:p>
          <a:p>
            <a:r>
              <a:rPr lang="en-US" altLang="zh-CN" dirty="0"/>
              <a:t>    </a:t>
            </a:r>
            <a:r>
              <a:rPr lang="zh-CN" altLang="en-US" dirty="0"/>
              <a:t>使用宝塔面板</a:t>
            </a:r>
            <a:endParaRPr lang="en-US" altLang="zh-CN" dirty="0"/>
          </a:p>
          <a:p>
            <a:r>
              <a:rPr lang="en-US" altLang="zh-CN" dirty="0"/>
              <a:t>2. </a:t>
            </a:r>
            <a:r>
              <a:rPr lang="zh-CN" altLang="en-US" dirty="0"/>
              <a:t>前端浏览器不同，效果有差别</a:t>
            </a:r>
            <a:endParaRPr lang="en-US" altLang="zh-CN" dirty="0"/>
          </a:p>
          <a:p>
            <a:r>
              <a:rPr lang="en-US" altLang="zh-CN" dirty="0"/>
              <a:t>    Google Chrome  VS  Safari</a:t>
            </a:r>
          </a:p>
          <a:p>
            <a:r>
              <a:rPr lang="en-US" altLang="zh-CN" dirty="0"/>
              <a:t>3. </a:t>
            </a:r>
            <a:r>
              <a:rPr lang="zh-CN" altLang="en-US" dirty="0"/>
              <a:t>没有自动化测试</a:t>
            </a:r>
          </a:p>
        </p:txBody>
      </p:sp>
      <p:sp>
        <p:nvSpPr>
          <p:cNvPr id="3" name="标题 2">
            <a:extLst>
              <a:ext uri="{FF2B5EF4-FFF2-40B4-BE49-F238E27FC236}">
                <a16:creationId xmlns:a16="http://schemas.microsoft.com/office/drawing/2014/main" id="{D3605EC8-34F0-4653-9345-EA62CD8FE7AF}"/>
              </a:ext>
            </a:extLst>
          </p:cNvPr>
          <p:cNvSpPr>
            <a:spLocks noGrp="1"/>
          </p:cNvSpPr>
          <p:nvPr>
            <p:ph type="title"/>
          </p:nvPr>
        </p:nvSpPr>
        <p:spPr/>
        <p:txBody>
          <a:bodyPr/>
          <a:lstStyle/>
          <a:p>
            <a:r>
              <a:rPr lang="zh-CN" altLang="en-US" dirty="0"/>
              <a:t>遇到</a:t>
            </a:r>
            <a:r>
              <a:rPr lang="zh-CN" altLang="en-US"/>
              <a:t>的问题</a:t>
            </a:r>
            <a:endParaRPr lang="zh-CN" altLang="en-US" dirty="0"/>
          </a:p>
        </p:txBody>
      </p:sp>
    </p:spTree>
    <p:extLst>
      <p:ext uri="{BB962C8B-B14F-4D97-AF65-F5344CB8AC3E}">
        <p14:creationId xmlns:p14="http://schemas.microsoft.com/office/powerpoint/2010/main" val="254552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03777" y="2755468"/>
            <a:ext cx="8361843" cy="768350"/>
          </a:xfrm>
          <a:prstGeom prst="rect">
            <a:avLst/>
          </a:prstGeom>
          <a:noFill/>
        </p:spPr>
        <p:txBody>
          <a:bodyPr wrap="square" rtlCol="0">
            <a:spAutoFit/>
          </a:bodyPr>
          <a:lstStyle/>
          <a:p>
            <a:pPr lvl="0" defTabSz="913765" fontAlgn="base">
              <a:spcBef>
                <a:spcPct val="0"/>
              </a:spcBef>
              <a:spcAft>
                <a:spcPct val="0"/>
              </a:spcAft>
              <a:defRPr/>
            </a:pPr>
            <a:r>
              <a:rPr lang="zh-CN" altLang="en-GB" sz="4400" dirty="0">
                <a:latin typeface="+mj-ea"/>
                <a:ea typeface="+mj-ea"/>
                <a:sym typeface="+mn-ea"/>
              </a:rPr>
              <a:t>研究背景和研究现状</a:t>
            </a:r>
            <a:r>
              <a:rPr lang="en-GB" altLang="zh-CN" sz="4400" dirty="0">
                <a:latin typeface="+mj-ea"/>
              </a:rPr>
              <a:t>.</a:t>
            </a:r>
            <a:endParaRPr lang="zh-CN" altLang="en-US" sz="4400" dirty="0">
              <a:latin typeface="+mj-ea"/>
            </a:endParaRPr>
          </a:p>
        </p:txBody>
      </p:sp>
      <p:sp>
        <p:nvSpPr>
          <p:cNvPr id="8" name="TextBox 26"/>
          <p:cNvSpPr txBox="1">
            <a:spLocks noChangeArrowheads="1"/>
          </p:cNvSpPr>
          <p:nvPr/>
        </p:nvSpPr>
        <p:spPr bwMode="auto">
          <a:xfrm>
            <a:off x="839320" y="2683337"/>
            <a:ext cx="28073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Part one</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animBg="1" autoUpdateAnimBg="0"/>
      <p:bldP spid="8"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参考和引用：</a:t>
            </a:r>
          </a:p>
        </p:txBody>
      </p:sp>
      <p:sp>
        <p:nvSpPr>
          <p:cNvPr id="2" name="文本框 1"/>
          <p:cNvSpPr txBox="1"/>
          <p:nvPr/>
        </p:nvSpPr>
        <p:spPr>
          <a:xfrm>
            <a:off x="814705" y="1635760"/>
            <a:ext cx="9952990" cy="1383665"/>
          </a:xfrm>
          <a:prstGeom prst="rect">
            <a:avLst/>
          </a:prstGeom>
          <a:noFill/>
        </p:spPr>
        <p:txBody>
          <a:bodyPr wrap="square" rtlCol="0" anchor="t">
            <a:spAutoFit/>
          </a:bodyPr>
          <a:lstStyle/>
          <a:p>
            <a:pPr lvl="1"/>
            <a:r>
              <a:rPr lang="en-US" altLang="zh-CN" sz="2800" dirty="0">
                <a:sym typeface="+mn-ea"/>
              </a:rPr>
              <a:t>[1] http://deepcube.igb.uci.edu.</a:t>
            </a:r>
            <a:r>
              <a:rPr lang="zh-CN" altLang="en-US" sz="2800" dirty="0">
                <a:sym typeface="+mn-ea"/>
              </a:rPr>
              <a:t>   </a:t>
            </a:r>
            <a:endParaRPr lang="zh-CN" altLang="en-US" sz="2800" dirty="0"/>
          </a:p>
          <a:p>
            <a:pPr lvl="1"/>
            <a:r>
              <a:rPr lang="en-US" altLang="zh-CN" sz="2800" dirty="0">
                <a:sym typeface="+mn-ea"/>
              </a:rPr>
              <a:t>[2] </a:t>
            </a:r>
            <a:r>
              <a:rPr lang="zh-CN" altLang="en-US" sz="2800" dirty="0">
                <a:sym typeface="+mn-ea"/>
              </a:rPr>
              <a:t>Forest Agostinelli,</a:t>
            </a:r>
            <a:r>
              <a:rPr lang="en-US" altLang="zh-CN" sz="2800" dirty="0">
                <a:sym typeface="+mn-ea"/>
              </a:rPr>
              <a:t>etc</a:t>
            </a:r>
            <a:r>
              <a:rPr lang="zh-CN" altLang="en-US" sz="2800" dirty="0">
                <a:sym typeface="+mn-ea"/>
              </a:rPr>
              <a:t> </a:t>
            </a:r>
            <a:r>
              <a:rPr lang="en-US" altLang="zh-CN" sz="2800" dirty="0">
                <a:sym typeface="+mn-ea"/>
              </a:rPr>
              <a:t>.</a:t>
            </a:r>
            <a:r>
              <a:rPr lang="zh-CN" altLang="en-US" sz="2800" dirty="0">
                <a:sym typeface="+mn-ea"/>
              </a:rPr>
              <a:t>Solving the Rubik</a:t>
            </a:r>
            <a:r>
              <a:rPr lang="en-US" altLang="zh-CN" sz="2800" dirty="0">
                <a:sym typeface="+mn-ea"/>
              </a:rPr>
              <a:t>'</a:t>
            </a:r>
            <a:r>
              <a:rPr lang="zh-CN" altLang="en-US" sz="2800" dirty="0">
                <a:sym typeface="+mn-ea"/>
              </a:rPr>
              <a:t>s cube with deep reinforcement learning and search</a:t>
            </a:r>
            <a:r>
              <a:rPr lang="en-US" altLang="zh-CN" sz="2800" dirty="0">
                <a:sym typeface="+mn-ea"/>
              </a:rPr>
              <a:t>.Nature,2019.</a:t>
            </a:r>
            <a:r>
              <a:rPr lang="zh-CN" altLang="en-US" sz="2800" dirty="0">
                <a:sym typeface="+mn-ea"/>
              </a:rPr>
              <a:t>  </a:t>
            </a:r>
            <a:endParaRPr lang="zh-CN" alt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8DCBCD-3B44-1C40-AECE-36139F55A055}"/>
              </a:ext>
            </a:extLst>
          </p:cNvPr>
          <p:cNvSpPr>
            <a:spLocks noGrp="1"/>
          </p:cNvSpPr>
          <p:nvPr>
            <p:ph idx="1"/>
          </p:nvPr>
        </p:nvSpPr>
        <p:spPr/>
        <p:txBody>
          <a:bodyPr/>
          <a:lstStyle/>
          <a:p>
            <a:r>
              <a:rPr lang="zh-CN" altLang="zh-CN" dirty="0"/>
              <a:t>最早的魔方是匈牙利的一位叫鲁比克（</a:t>
            </a:r>
            <a:r>
              <a:rPr lang="en-US" altLang="zh-CN" dirty="0"/>
              <a:t>Rubik</a:t>
            </a:r>
            <a:r>
              <a:rPr lang="zh-CN" altLang="zh-CN" dirty="0"/>
              <a:t>）的教授于</a:t>
            </a:r>
            <a:r>
              <a:rPr lang="en-US" altLang="zh-CN" dirty="0"/>
              <a:t>1974</a:t>
            </a:r>
            <a:r>
              <a:rPr lang="zh-CN" altLang="zh-CN" dirty="0"/>
              <a:t>年发明的，但是这位教授发明它并不是为了投入生产和娱乐。因为他是建筑学教授，为了帮助学生们认识空间立方体的组成和结构以及锻炼学生的空间思维能力和记忆力，鲁比克（</a:t>
            </a:r>
            <a:r>
              <a:rPr lang="en-US" altLang="zh-CN" dirty="0"/>
              <a:t>Rubik</a:t>
            </a:r>
            <a:r>
              <a:rPr lang="zh-CN" altLang="zh-CN" dirty="0"/>
              <a:t>）教授设计了一个立方体切割的实验，这就是魔方最早的概念雏形。他在这个概念的基础上，想制作出一个辅助教学的教具，他用了</a:t>
            </a:r>
            <a:r>
              <a:rPr lang="en-US" altLang="zh-CN" dirty="0"/>
              <a:t>6</a:t>
            </a:r>
            <a:r>
              <a:rPr lang="zh-CN" altLang="zh-CN" dirty="0"/>
              <a:t>周的时间设计出了一个可以上下左右旋转并且交叉换位的</a:t>
            </a:r>
            <a:r>
              <a:rPr lang="en-US" altLang="zh-CN" dirty="0"/>
              <a:t>3</a:t>
            </a:r>
            <a:r>
              <a:rPr lang="zh-CN" altLang="zh-CN" dirty="0"/>
              <a:t>＊</a:t>
            </a:r>
            <a:r>
              <a:rPr lang="en-US" altLang="zh-CN" dirty="0"/>
              <a:t>3</a:t>
            </a:r>
            <a:r>
              <a:rPr lang="zh-CN" altLang="zh-CN" dirty="0"/>
              <a:t>＊</a:t>
            </a:r>
            <a:r>
              <a:rPr lang="en-US" altLang="zh-CN" dirty="0"/>
              <a:t>3</a:t>
            </a:r>
            <a:r>
              <a:rPr lang="zh-CN" altLang="zh-CN" dirty="0"/>
              <a:t>正立方体结构，制作出这个教具后，鲁比克（</a:t>
            </a:r>
            <a:r>
              <a:rPr lang="en-US" altLang="zh-CN" dirty="0"/>
              <a:t>Rubik</a:t>
            </a:r>
            <a:r>
              <a:rPr lang="zh-CN" altLang="zh-CN" dirty="0"/>
              <a:t>）教授在其</a:t>
            </a:r>
            <a:r>
              <a:rPr lang="en-US" altLang="zh-CN" dirty="0"/>
              <a:t>6</a:t>
            </a:r>
            <a:r>
              <a:rPr lang="zh-CN" altLang="zh-CN" dirty="0"/>
              <a:t>个外表面涂以</a:t>
            </a:r>
            <a:r>
              <a:rPr lang="en-US" altLang="zh-CN" dirty="0"/>
              <a:t>6</a:t>
            </a:r>
            <a:r>
              <a:rPr lang="zh-CN" altLang="zh-CN" dirty="0"/>
              <a:t>种不同的颜色，魔方从此诞生。</a:t>
            </a:r>
          </a:p>
          <a:p>
            <a:endParaRPr kumimoji="1" lang="zh-CN" altLang="en-US" dirty="0"/>
          </a:p>
        </p:txBody>
      </p:sp>
      <p:sp>
        <p:nvSpPr>
          <p:cNvPr id="3" name="标题 2">
            <a:extLst>
              <a:ext uri="{FF2B5EF4-FFF2-40B4-BE49-F238E27FC236}">
                <a16:creationId xmlns:a16="http://schemas.microsoft.com/office/drawing/2014/main" id="{5BB9702D-DDD7-4F43-B5C7-C820B3B18BBC}"/>
              </a:ext>
            </a:extLst>
          </p:cNvPr>
          <p:cNvSpPr>
            <a:spLocks noGrp="1"/>
          </p:cNvSpPr>
          <p:nvPr>
            <p:ph type="title"/>
          </p:nvPr>
        </p:nvSpPr>
        <p:spPr/>
        <p:txBody>
          <a:bodyPr/>
          <a:lstStyle/>
          <a:p>
            <a:r>
              <a:rPr kumimoji="1" lang="zh-CN" altLang="en-US" dirty="0"/>
              <a:t>魔方故事</a:t>
            </a:r>
          </a:p>
        </p:txBody>
      </p:sp>
    </p:spTree>
    <p:extLst>
      <p:ext uri="{BB962C8B-B14F-4D97-AF65-F5344CB8AC3E}">
        <p14:creationId xmlns:p14="http://schemas.microsoft.com/office/powerpoint/2010/main" val="6631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研究背景</a:t>
            </a:r>
          </a:p>
        </p:txBody>
      </p:sp>
      <p:sp>
        <p:nvSpPr>
          <p:cNvPr id="5" name="内容占位符 2"/>
          <p:cNvSpPr>
            <a:spLocks noGrp="1"/>
          </p:cNvSpPr>
          <p:nvPr/>
        </p:nvSpPr>
        <p:spPr>
          <a:xfrm>
            <a:off x="1447800" y="1520825"/>
            <a:ext cx="7894320" cy="4873625"/>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zh-CN" altLang="en-US" dirty="0"/>
              <a:t>简介：由匈牙利建筑学教授厄尔诺 鲁比克于</a:t>
            </a:r>
            <a:r>
              <a:rPr lang="en-US" altLang="zh-CN" dirty="0"/>
              <a:t>1974</a:t>
            </a:r>
            <a:r>
              <a:rPr lang="zh-CN" altLang="en-US" dirty="0"/>
              <a:t>年为了教学方便发明的，因此又叫做鲁比克方块。</a:t>
            </a:r>
            <a:r>
              <a:rPr lang="en-US" altLang="zh-CN" dirty="0"/>
              <a:t>Rubik's Cube</a:t>
            </a:r>
            <a:endParaRPr lang="zh-CN" altLang="en-US" dirty="0"/>
          </a:p>
          <a:p>
            <a:r>
              <a:rPr lang="zh-CN" altLang="en-US" dirty="0"/>
              <a:t>问题简述：</a:t>
            </a:r>
          </a:p>
          <a:p>
            <a:pPr marL="0" indent="0">
              <a:buNone/>
            </a:pPr>
            <a:r>
              <a:rPr lang="en-US" altLang="zh-CN" dirty="0"/>
              <a:t>   </a:t>
            </a:r>
            <a:r>
              <a:rPr lang="zh-CN" altLang="en-US" dirty="0"/>
              <a:t>由中心块、角块、棱块组成</a:t>
            </a:r>
          </a:p>
          <a:p>
            <a:pPr marL="0" indent="0">
              <a:buNone/>
            </a:pPr>
            <a:r>
              <a:rPr lang="zh-CN" altLang="en-US" dirty="0"/>
              <a:t>   </a:t>
            </a:r>
            <a:r>
              <a:rPr lang="en-US" altLang="zh-CN" dirty="0"/>
              <a:t>6</a:t>
            </a:r>
            <a:r>
              <a:rPr lang="zh-CN" altLang="en-US" dirty="0"/>
              <a:t>个中心块、</a:t>
            </a:r>
            <a:r>
              <a:rPr lang="en-US" altLang="zh-CN" dirty="0"/>
              <a:t>8</a:t>
            </a:r>
            <a:r>
              <a:rPr lang="zh-CN" altLang="en-US" dirty="0"/>
              <a:t>个角块、</a:t>
            </a:r>
            <a:r>
              <a:rPr lang="en-US" altLang="zh-CN" dirty="0"/>
              <a:t>12</a:t>
            </a:r>
            <a:r>
              <a:rPr lang="zh-CN" altLang="en-US" dirty="0"/>
              <a:t>个棱块</a:t>
            </a:r>
            <a:endParaRPr lang="zh-CN" altLang="en-US" sz="1800" dirty="0"/>
          </a:p>
          <a:p>
            <a:pPr marL="0" indent="0">
              <a:buNone/>
            </a:pPr>
            <a:r>
              <a:rPr lang="zh-CN" altLang="en-US" sz="1800" dirty="0"/>
              <a:t>    </a:t>
            </a:r>
            <a:r>
              <a:rPr lang="en-US" altLang="zh-CN" sz="2400" dirty="0"/>
              <a:t>一共26个小立方体</a:t>
            </a:r>
            <a:r>
              <a:rPr lang="zh-CN" altLang="en-US" sz="2400" dirty="0"/>
              <a:t>，每个块各异</a:t>
            </a:r>
          </a:p>
          <a:p>
            <a:pPr marL="0" indent="0">
              <a:buNone/>
            </a:pPr>
            <a:r>
              <a:rPr lang="zh-CN" altLang="en-US" sz="2400" dirty="0"/>
              <a:t>   形成了4.325×10^19种状态</a:t>
            </a:r>
          </a:p>
          <a:p>
            <a:pPr marL="0" indent="0">
              <a:buNone/>
            </a:pPr>
            <a:r>
              <a:rPr lang="zh-CN" altLang="en-US" sz="2400" dirty="0"/>
              <a:t>   </a:t>
            </a:r>
            <a:r>
              <a:rPr lang="en-US" altLang="zh-CN" sz="2400" dirty="0"/>
              <a:t>(</a:t>
            </a:r>
            <a:r>
              <a:rPr lang="zh-CN" altLang="en-US" sz="2400" dirty="0"/>
              <a:t>人的寿命最多大概</a:t>
            </a:r>
            <a:r>
              <a:rPr lang="en-US" altLang="zh-CN" sz="2400" dirty="0"/>
              <a:t>3.1536x10^9</a:t>
            </a:r>
            <a:r>
              <a:rPr lang="zh-CN" altLang="en-US" sz="2400" dirty="0"/>
              <a:t>秒</a:t>
            </a:r>
            <a:r>
              <a:rPr lang="en-US" altLang="zh-CN" sz="2400" dirty="0"/>
              <a:t>)</a:t>
            </a:r>
            <a:endParaRPr lang="zh-CN" altLang="en-US" sz="2400" dirty="0"/>
          </a:p>
          <a:p>
            <a:pPr marL="0" indent="0">
              <a:buNone/>
            </a:pPr>
            <a:r>
              <a:rPr lang="zh-CN" altLang="en-US" sz="2400" dirty="0"/>
              <a:t>   却只有一种正确的解</a:t>
            </a:r>
          </a:p>
          <a:p>
            <a:pPr marL="0" indent="0">
              <a:buNone/>
            </a:pPr>
            <a:endParaRPr lang="zh-CN" altLang="en-US" dirty="0">
              <a:solidFill>
                <a:schemeClr val="tx1"/>
              </a:solidFill>
              <a:sym typeface="+mn-ea"/>
            </a:endParaRPr>
          </a:p>
          <a:p>
            <a:pPr marL="0" indent="0">
              <a:buNone/>
            </a:pPr>
            <a:r>
              <a:rPr lang="zh-CN" altLang="en-US" dirty="0">
                <a:solidFill>
                  <a:schemeClr val="tx1"/>
                </a:solidFill>
                <a:sym typeface="+mn-ea"/>
              </a:rPr>
              <a:t>魔方问题是典型的</a:t>
            </a:r>
            <a:r>
              <a:rPr lang="zh-CN" altLang="en-US" dirty="0">
                <a:solidFill>
                  <a:srgbClr val="FF0000"/>
                </a:solidFill>
                <a:sym typeface="+mn-ea"/>
              </a:rPr>
              <a:t>大状态空间(large state space)问题</a:t>
            </a:r>
            <a:endParaRPr lang="zh-CN" altLang="en-US" sz="2400" dirty="0"/>
          </a:p>
        </p:txBody>
      </p:sp>
      <p:pic>
        <p:nvPicPr>
          <p:cNvPr id="7" name="图片 6"/>
          <p:cNvPicPr>
            <a:picLocks noChangeAspect="1"/>
          </p:cNvPicPr>
          <p:nvPr>
            <p:custDataLst>
              <p:tags r:id="rId1"/>
            </p:custDataLst>
          </p:nvPr>
        </p:nvPicPr>
        <p:blipFill>
          <a:blip r:embed="rId4"/>
          <a:stretch>
            <a:fillRect/>
          </a:stretch>
        </p:blipFill>
        <p:spPr>
          <a:xfrm>
            <a:off x="6831965" y="2810510"/>
            <a:ext cx="2522220" cy="19062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研究背景</a:t>
            </a:r>
          </a:p>
        </p:txBody>
      </p:sp>
      <p:sp>
        <p:nvSpPr>
          <p:cNvPr id="5" name="内容占位符 2"/>
          <p:cNvSpPr>
            <a:spLocks noGrp="1"/>
          </p:cNvSpPr>
          <p:nvPr/>
        </p:nvSpPr>
        <p:spPr>
          <a:xfrm>
            <a:off x="1447800" y="1520825"/>
            <a:ext cx="7894320" cy="4873625"/>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dirty="0"/>
              <a:t>传统解决思路 （1）枚举or动态规划？（需要巨大的存储和计算能力） （2）搜索（如：蒙特卡罗树搜索）、深层迭代（耗时、往往给出较长的求解过程）</a:t>
            </a:r>
          </a:p>
          <a:p>
            <a:r>
              <a:rPr lang="en-US" altLang="zh-CN" dirty="0"/>
              <a:t>DeepCubeA</a:t>
            </a:r>
            <a:r>
              <a:rPr lang="zh-CN" altLang="en-US" dirty="0"/>
              <a:t>作者思路 </a:t>
            </a:r>
          </a:p>
          <a:p>
            <a:pPr marL="0" indent="0">
              <a:buNone/>
            </a:pPr>
            <a:r>
              <a:rPr lang="zh-CN" altLang="en-US" dirty="0"/>
              <a:t>       DAVI:Deep approximate Value Iteration   </a:t>
            </a:r>
          </a:p>
          <a:p>
            <a:pPr marL="0" indent="0">
              <a:buNone/>
            </a:pPr>
            <a:r>
              <a:rPr lang="zh-CN" altLang="en-US" dirty="0"/>
              <a:t>       BWAS:Batch Weighted A* search</a:t>
            </a:r>
          </a:p>
          <a:p>
            <a:pPr marL="0" indent="0">
              <a:buNone/>
            </a:pPr>
            <a:r>
              <a:rPr lang="zh-CN" altLang="en-US" sz="240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sym typeface="+mn-ea"/>
              </a:rPr>
              <a:t> </a:t>
            </a:r>
            <a:r>
              <a:rPr lang="zh-CN" altLang="en-US" dirty="0">
                <a:sym typeface="+mn-ea"/>
              </a:rPr>
              <a:t>研究现状</a:t>
            </a:r>
          </a:p>
        </p:txBody>
      </p:sp>
      <p:sp>
        <p:nvSpPr>
          <p:cNvPr id="7" name="文本框 6"/>
          <p:cNvSpPr txBox="1"/>
          <p:nvPr/>
        </p:nvSpPr>
        <p:spPr>
          <a:xfrm>
            <a:off x="1503680" y="1734185"/>
            <a:ext cx="9380855" cy="2306955"/>
          </a:xfrm>
          <a:prstGeom prst="rect">
            <a:avLst/>
          </a:prstGeom>
          <a:noFill/>
        </p:spPr>
        <p:txBody>
          <a:bodyPr wrap="square" rtlCol="0">
            <a:spAutoFit/>
          </a:bodyPr>
          <a:lstStyle/>
          <a:p>
            <a:r>
              <a:rPr lang="zh-CN" altLang="en-US" sz="2400" dirty="0"/>
              <a:t>市面上很多魔方求解都是基于搜索的，如</a:t>
            </a:r>
            <a:r>
              <a:rPr lang="en-US" altLang="zh-CN" sz="2400" dirty="0" err="1"/>
              <a:t>DeepCube</a:t>
            </a:r>
            <a:r>
              <a:rPr lang="zh-CN" altLang="en-US" sz="2400" dirty="0"/>
              <a:t>，基于（蒙特卡洛搜索树）。</a:t>
            </a:r>
          </a:p>
          <a:p>
            <a:endParaRPr lang="zh-CN" altLang="en-US" sz="2400" dirty="0"/>
          </a:p>
          <a:p>
            <a:r>
              <a:rPr lang="zh-CN" altLang="en-US" sz="2400" dirty="0"/>
              <a:t>最新的研究DeepCube</a:t>
            </a:r>
            <a:r>
              <a:rPr lang="en-US" altLang="zh-CN" sz="2400" dirty="0"/>
              <a:t>A</a:t>
            </a:r>
            <a:r>
              <a:rPr lang="zh-CN" altLang="en-US" sz="2400" dirty="0"/>
              <a:t>是基于深度学习的求解，力求有限时间内最短路径求解（</a:t>
            </a:r>
            <a:r>
              <a:rPr lang="en-US" altLang="zh-CN" sz="2400" dirty="0"/>
              <a:t>60.3%</a:t>
            </a:r>
            <a:r>
              <a:rPr lang="zh-CN" altLang="en-US" sz="2400" dirty="0"/>
              <a:t>的状态都找到了最短路径，在测试集上</a:t>
            </a:r>
            <a:r>
              <a:rPr lang="en-US" altLang="zh-CN" sz="2400" dirty="0"/>
              <a:t>26</a:t>
            </a:r>
            <a:r>
              <a:rPr lang="zh-CN" altLang="en-US" sz="2400" dirty="0"/>
              <a:t>步之内就能给出求解结果）。</a:t>
            </a:r>
            <a:endParaRPr lang="zh-CN" altLang="en-US" sz="2400" dirty="0">
              <a:solidFill>
                <a:srgbClr val="FF0000"/>
              </a:solidFill>
            </a:endParaRPr>
          </a:p>
        </p:txBody>
      </p:sp>
      <p:pic>
        <p:nvPicPr>
          <p:cNvPr id="4" name="图片 3"/>
          <p:cNvPicPr>
            <a:picLocks noChangeAspect="1"/>
          </p:cNvPicPr>
          <p:nvPr/>
        </p:nvPicPr>
        <p:blipFill>
          <a:blip r:embed="rId3"/>
          <a:stretch>
            <a:fillRect/>
          </a:stretch>
        </p:blipFill>
        <p:spPr>
          <a:xfrm>
            <a:off x="1678940" y="4183380"/>
            <a:ext cx="9577705" cy="13220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Question</a:t>
            </a:r>
            <a:r>
              <a:rPr lang="zh-CN" altLang="en-US" dirty="0"/>
              <a:t>：</a:t>
            </a:r>
          </a:p>
        </p:txBody>
      </p:sp>
      <p:sp>
        <p:nvSpPr>
          <p:cNvPr id="3" name="内容占位符 2"/>
          <p:cNvSpPr>
            <a:spLocks noGrp="1"/>
          </p:cNvSpPr>
          <p:nvPr>
            <p:ph idx="1"/>
          </p:nvPr>
        </p:nvSpPr>
        <p:spPr/>
        <p:txBody>
          <a:bodyPr/>
          <a:lstStyle/>
          <a:p>
            <a:r>
              <a:rPr lang="zh-CN" altLang="en-US" dirty="0"/>
              <a:t>普通大众能从</a:t>
            </a:r>
            <a:r>
              <a:rPr lang="en-US" altLang="zh-CN" dirty="0"/>
              <a:t>MCTS</a:t>
            </a:r>
            <a:r>
              <a:rPr lang="zh-CN" altLang="en-US" dirty="0"/>
              <a:t>、</a:t>
            </a:r>
            <a:r>
              <a:rPr lang="en-US" altLang="zh-CN" dirty="0"/>
              <a:t>DNN</a:t>
            </a:r>
            <a:r>
              <a:rPr lang="zh-CN" altLang="en-US" dirty="0"/>
              <a:t>中学习如何解魔方吗？</a:t>
            </a:r>
          </a:p>
          <a:p>
            <a:r>
              <a:rPr lang="zh-CN" altLang="en-US" dirty="0"/>
              <a:t>为什么基于各种搜索，基于深度学习的魔方软件那么多，市面上人类学习教程还是基于规则的？</a:t>
            </a:r>
            <a:endParaRPr lang="en-US" altLang="zh-CN" dirty="0"/>
          </a:p>
        </p:txBody>
      </p:sp>
      <p:pic>
        <p:nvPicPr>
          <p:cNvPr id="4" name="图片 3"/>
          <p:cNvPicPr>
            <a:picLocks noChangeAspect="1"/>
          </p:cNvPicPr>
          <p:nvPr/>
        </p:nvPicPr>
        <p:blipFill>
          <a:blip r:embed="rId3"/>
          <a:stretch>
            <a:fillRect/>
          </a:stretch>
        </p:blipFill>
        <p:spPr>
          <a:xfrm>
            <a:off x="3903345" y="2901315"/>
            <a:ext cx="3070225" cy="31438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916680" y="2620645"/>
            <a:ext cx="8164195" cy="768350"/>
          </a:xfrm>
          <a:prstGeom prst="rect">
            <a:avLst/>
          </a:prstGeom>
          <a:noFill/>
        </p:spPr>
        <p:txBody>
          <a:bodyPr wrap="square" rtlCol="0">
            <a:spAutoFit/>
          </a:bodyPr>
          <a:lstStyle/>
          <a:p>
            <a:r>
              <a:rPr lang="zh-CN" altLang="en-US" sz="4400" dirty="0">
                <a:solidFill>
                  <a:schemeClr val="bg1"/>
                </a:solidFill>
              </a:rPr>
              <a:t>基于规则的魔方求解</a:t>
            </a:r>
          </a:p>
        </p:txBody>
      </p:sp>
      <p:sp>
        <p:nvSpPr>
          <p:cNvPr id="8" name="TextBox 26"/>
          <p:cNvSpPr txBox="1">
            <a:spLocks noChangeArrowheads="1"/>
          </p:cNvSpPr>
          <p:nvPr/>
        </p:nvSpPr>
        <p:spPr bwMode="auto">
          <a:xfrm>
            <a:off x="839320" y="2683337"/>
            <a:ext cx="279971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Part two</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animBg="1" autoUpdateAnimBg="0"/>
      <p:bldP spid="8"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675580780"/>
  <p:tag name="KSO_WM_UNIT_PLACING_PICTURE_USER_VIEWPORT" val="{&quot;height&quot;:3002,&quot;width&quot;:3972}"/>
</p:tagLst>
</file>

<file path=ppt/tags/tag2.xml><?xml version="1.0" encoding="utf-8"?>
<p:tagLst xmlns:a="http://schemas.openxmlformats.org/drawingml/2006/main" xmlns:r="http://schemas.openxmlformats.org/officeDocument/2006/relationships" xmlns:p="http://schemas.openxmlformats.org/presentationml/2006/main">
  <p:tag name="REFSHAPE" val="70596008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60bc32b-26e6-4d6e-b50e-1c6557ffe748}"/>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60bc32b-26e6-4d6e-b50e-1c6557ffe748}"/>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ca671c1-0cf8-4ec7-8b1b-4fac5860ad8f}"/>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1216</Words>
  <Application>Microsoft Macintosh PowerPoint</Application>
  <PresentationFormat>宽屏</PresentationFormat>
  <Paragraphs>185</Paragraphs>
  <Slides>31</Slides>
  <Notes>17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微软雅黑</vt:lpstr>
      <vt:lpstr>Arial</vt:lpstr>
      <vt:lpstr>Calibri</vt:lpstr>
      <vt:lpstr>Impact</vt:lpstr>
      <vt:lpstr>Wingdings</vt:lpstr>
      <vt:lpstr>A000120140530A99PPBG</vt:lpstr>
      <vt:lpstr>三阶魔方问题的求解</vt:lpstr>
      <vt:lpstr>PowerPoint 演示文稿</vt:lpstr>
      <vt:lpstr>PowerPoint 演示文稿</vt:lpstr>
      <vt:lpstr>魔方故事</vt:lpstr>
      <vt:lpstr>研究背景</vt:lpstr>
      <vt:lpstr>研究背景</vt:lpstr>
      <vt:lpstr> 研究现状</vt:lpstr>
      <vt:lpstr>Question：</vt:lpstr>
      <vt:lpstr>PowerPoint 演示文稿</vt:lpstr>
      <vt:lpstr>大体思路</vt:lpstr>
      <vt:lpstr> 符号的解释</vt:lpstr>
      <vt:lpstr>大体步骤</vt:lpstr>
      <vt:lpstr> 大体步骤</vt:lpstr>
      <vt:lpstr>大体步骤</vt:lpstr>
      <vt:lpstr>大体步骤</vt:lpstr>
      <vt:lpstr>PowerPoint 演示文稿</vt:lpstr>
      <vt:lpstr>页面展现</vt:lpstr>
      <vt:lpstr> 页面跳转</vt:lpstr>
      <vt:lpstr>PowerPoint 演示文稿</vt:lpstr>
      <vt:lpstr>涂色模块</vt:lpstr>
      <vt:lpstr> 控制模块</vt:lpstr>
      <vt:lpstr> 魔方状态显示模块</vt:lpstr>
      <vt:lpstr>PowerPoint 演示文稿</vt:lpstr>
      <vt:lpstr>项目测试</vt:lpstr>
      <vt:lpstr> 项目测试</vt:lpstr>
      <vt:lpstr>项目测试</vt:lpstr>
      <vt:lpstr>部署环境</vt:lpstr>
      <vt:lpstr>可视化部署----宝塔面板</vt:lpstr>
      <vt:lpstr>遇到的问题</vt:lpstr>
      <vt:lpstr>参考和引用：</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Microsoft Office User</cp:lastModifiedBy>
  <cp:revision>111</cp:revision>
  <dcterms:created xsi:type="dcterms:W3CDTF">2018-08-10T09:41:00Z</dcterms:created>
  <dcterms:modified xsi:type="dcterms:W3CDTF">2019-12-31T12:55:00Z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